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330" r:id="rId3"/>
    <p:sldId id="331" r:id="rId4"/>
    <p:sldId id="332" r:id="rId5"/>
    <p:sldId id="333" r:id="rId6"/>
    <p:sldId id="303" r:id="rId7"/>
    <p:sldId id="258" r:id="rId8"/>
    <p:sldId id="260" r:id="rId9"/>
    <p:sldId id="296" r:id="rId10"/>
    <p:sldId id="305" r:id="rId11"/>
    <p:sldId id="265" r:id="rId12"/>
    <p:sldId id="269" r:id="rId13"/>
    <p:sldId id="280" r:id="rId14"/>
    <p:sldId id="307" r:id="rId15"/>
    <p:sldId id="306" r:id="rId16"/>
    <p:sldId id="274" r:id="rId17"/>
    <p:sldId id="308" r:id="rId18"/>
    <p:sldId id="322" r:id="rId19"/>
    <p:sldId id="262" r:id="rId20"/>
    <p:sldId id="283" r:id="rId21"/>
    <p:sldId id="309" r:id="rId22"/>
    <p:sldId id="310" r:id="rId23"/>
    <p:sldId id="321" r:id="rId24"/>
    <p:sldId id="278" r:id="rId25"/>
    <p:sldId id="326" r:id="rId26"/>
    <p:sldId id="272" r:id="rId27"/>
    <p:sldId id="313" r:id="rId28"/>
    <p:sldId id="275" r:id="rId29"/>
    <p:sldId id="273" r:id="rId30"/>
    <p:sldId id="266" r:id="rId31"/>
    <p:sldId id="284" r:id="rId32"/>
    <p:sldId id="285" r:id="rId33"/>
    <p:sldId id="271" r:id="rId34"/>
    <p:sldId id="288" r:id="rId35"/>
    <p:sldId id="281" r:id="rId36"/>
    <p:sldId id="318" r:id="rId37"/>
    <p:sldId id="314" r:id="rId38"/>
    <p:sldId id="316" r:id="rId39"/>
    <p:sldId id="315" r:id="rId40"/>
    <p:sldId id="287" r:id="rId41"/>
    <p:sldId id="317" r:id="rId42"/>
    <p:sldId id="312" r:id="rId43"/>
    <p:sldId id="320" r:id="rId44"/>
    <p:sldId id="323" r:id="rId45"/>
    <p:sldId id="327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3EF"/>
    <a:srgbClr val="EA5211"/>
    <a:srgbClr val="0000FF"/>
    <a:srgbClr val="FF0000"/>
    <a:srgbClr val="E8540E"/>
    <a:srgbClr val="6B6B6B"/>
    <a:srgbClr val="ED7D31"/>
    <a:srgbClr val="FFFFFF"/>
    <a:srgbClr val="F6AB8A"/>
    <a:srgbClr val="F4B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met1.ujmse.local\hem09503\Mes%20Documents\Rapports%20-%20articles\SVS6\Graphes%20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met1.ujmse.local\hem09503\Mes%20Documents\ICP%20-%20chimie\ICP%20MS%20-%20A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met1.ujmse.local\hem09503\Mes%20Documents\ICP%20-%20chimie\ICP%20MS%20-%20A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met1.ujmse.local\hem09503\Mes%20Documents\ICP%20-%20chimie\ICP%20MS%20-%20A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met1.ujmse.local\hem09503\Mes%20Documents\ICP%20-%20chimie\ICP%20MS%20-%20A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16-4E1F-9604-049CCCDA183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16-4E1F-9604-049CCCDA183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16-4E1F-9604-049CCCDA183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16-4E1F-9604-049CCCDA183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4A16-4E1F-9604-049CCCDA183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16-4E1F-9604-049CCCDA183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4A16-4E1F-9604-049CCCDA1839}"/>
              </c:ext>
            </c:extLst>
          </c:dPt>
          <c:dLbls>
            <c:dLbl>
              <c:idx val="0"/>
              <c:layout>
                <c:manualLayout>
                  <c:x val="-0.18939441760320588"/>
                  <c:y val="-1.722483100904724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314725508404067"/>
                      <c:h val="0.281684327262464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A16-4E1F-9604-049CCCDA1839}"/>
                </c:ext>
              </c:extLst>
            </c:dLbl>
            <c:dLbl>
              <c:idx val="1"/>
              <c:layout>
                <c:manualLayout>
                  <c:x val="0.19986825409428202"/>
                  <c:y val="-0.143603768588383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A16-4E1F-9604-049CCCDA1839}"/>
                </c:ext>
              </c:extLst>
            </c:dLbl>
            <c:dLbl>
              <c:idx val="3"/>
              <c:layout>
                <c:manualLayout>
                  <c:x val="-8.4892149837727901E-2"/>
                  <c:y val="5.41921070004587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A16-4E1F-9604-049CCCDA18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Feuil1!$B$25:$B$31</c:f>
              <c:strCache>
                <c:ptCount val="7"/>
                <c:pt idx="0">
                  <c:v>Light elements (H, C, O, Mg)</c:v>
                </c:pt>
                <c:pt idx="1">
                  <c:v>Ca</c:v>
                </c:pt>
                <c:pt idx="2">
                  <c:v>Fe</c:v>
                </c:pt>
                <c:pt idx="3">
                  <c:v>Mn</c:v>
                </c:pt>
                <c:pt idx="4">
                  <c:v>Si</c:v>
                </c:pt>
                <c:pt idx="5">
                  <c:v>Al</c:v>
                </c:pt>
                <c:pt idx="6">
                  <c:v>Cr</c:v>
                </c:pt>
              </c:strCache>
            </c:strRef>
          </c:cat>
          <c:val>
            <c:numRef>
              <c:f>Feuil1!$D$25:$D$31</c:f>
              <c:numCache>
                <c:formatCode>0%</c:formatCode>
                <c:ptCount val="7"/>
                <c:pt idx="0">
                  <c:v>0.51350000000000007</c:v>
                </c:pt>
                <c:pt idx="1">
                  <c:v>0.29249999999999998</c:v>
                </c:pt>
                <c:pt idx="2">
                  <c:v>0.1346</c:v>
                </c:pt>
                <c:pt idx="3">
                  <c:v>2.0499999999999997E-2</c:v>
                </c:pt>
                <c:pt idx="4">
                  <c:v>1.9900000000000001E-2</c:v>
                </c:pt>
                <c:pt idx="5">
                  <c:v>1.4800000000000001E-2</c:v>
                </c:pt>
                <c:pt idx="6">
                  <c:v>8.6E-3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A16-4E1F-9604-049CCCDA183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92927023227936"/>
          <c:y val="0.16622037548039328"/>
          <c:w val="0.66808658988845238"/>
          <c:h val="0.59641645812642563"/>
        </c:manualLayout>
      </c:layout>
      <c:scatterChart>
        <c:scatterStyle val="lineMarker"/>
        <c:varyColors val="0"/>
        <c:ser>
          <c:idx val="1"/>
          <c:order val="0"/>
          <c:tx>
            <c:v>40°C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 Pour le papier'!$F$48:$G$48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papier'!$F$52:$G$52</c:f>
              <c:numCache>
                <c:formatCode>_(* #,##0.00_);_(* \(#,##0.00\);_(* "-"??_);_(@_)</c:formatCode>
                <c:ptCount val="2"/>
                <c:pt idx="0">
                  <c:v>0.13401120300783717</c:v>
                </c:pt>
                <c:pt idx="1">
                  <c:v>0.14569730164568087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89-46ED-B6E2-7F1AECA09D3C}"/>
            </c:ext>
          </c:extLst>
        </c:ser>
        <c:ser>
          <c:idx val="0"/>
          <c:order val="1"/>
          <c:tx>
            <c:v>60°C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 Pour le papier'!$C$48:$E$48</c:f>
              <c:numCache>
                <c:formatCode>_-* #\ ##0\ _€_-;\-* #\ ##0\ _€_-;_-* "-"??\ _€_-;_-@_-</c:formatCode>
                <c:ptCount val="3"/>
                <c:pt idx="0">
                  <c:v>30</c:v>
                </c:pt>
                <c:pt idx="1">
                  <c:v>7</c:v>
                </c:pt>
                <c:pt idx="2">
                  <c:v>1</c:v>
                </c:pt>
              </c:numCache>
            </c:numRef>
          </c:xVal>
          <c:yVal>
            <c:numRef>
              <c:f>' Pour le papier'!$C$52:$E$52</c:f>
              <c:numCache>
                <c:formatCode>_(* #,##0.00_);_(* \(#,##0.00\);_(* "-"??_);_(@_)</c:formatCode>
                <c:ptCount val="3"/>
                <c:pt idx="0">
                  <c:v>0.17509081422534545</c:v>
                </c:pt>
                <c:pt idx="1">
                  <c:v>0.14996437291131429</c:v>
                </c:pt>
                <c:pt idx="2">
                  <c:v>0.15338986688875403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89-46ED-B6E2-7F1AECA09D3C}"/>
            </c:ext>
          </c:extLst>
        </c:ser>
        <c:ser>
          <c:idx val="2"/>
          <c:order val="2"/>
          <c:tx>
            <c:v>110°C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 Pour le papier'!$H$48:$I$48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papier'!$H$52:$I$52</c:f>
              <c:numCache>
                <c:formatCode>_(* #,##0.00_);_(* \(#,##0.00\);_(* "-"??_);_(@_)</c:formatCode>
                <c:ptCount val="2"/>
                <c:pt idx="0">
                  <c:v>0.13702405856218558</c:v>
                </c:pt>
                <c:pt idx="1">
                  <c:v>0.19432081781428331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189-46ED-B6E2-7F1AECA09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29360"/>
        <c:axId val="459927392"/>
      </c:scatterChart>
      <c:scatterChart>
        <c:scatterStyle val="smoothMarker"/>
        <c:varyColors val="0"/>
        <c:ser>
          <c:idx val="3"/>
          <c:order val="3"/>
          <c:tx>
            <c:v>Moyenne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 Pour le papier'!$J$48:$K$48</c:f>
              <c:numCache>
                <c:formatCode>_-* #\ ##0\ _€_-;\-* #\ ##0\ _€_-;_-* "-"??\ _€_-;_-@_-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xVal>
          <c:yVal>
            <c:numRef>
              <c:f>' Pour le papier'!$J$52:$K$52</c:f>
              <c:numCache>
                <c:formatCode>_(* #,##0.00_);_(* \(#,##0.00\);_(* "-"??_);_(@_)</c:formatCode>
                <c:ptCount val="2"/>
                <c:pt idx="0">
                  <c:v>0.15564263357934296</c:v>
                </c:pt>
                <c:pt idx="1">
                  <c:v>0.15564263357934296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189-46ED-B6E2-7F1AECA09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29360"/>
        <c:axId val="459927392"/>
      </c:scatterChart>
      <c:valAx>
        <c:axId val="459929360"/>
        <c:scaling>
          <c:orientation val="minMax"/>
          <c:max val="3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i="0" baseline="0" dirty="0" err="1">
                    <a:effectLst/>
                  </a:rPr>
                  <a:t>Leaching</a:t>
                </a:r>
                <a:r>
                  <a:rPr lang="fr-FR" sz="1800" b="1" i="0" baseline="0" dirty="0">
                    <a:effectLst/>
                  </a:rPr>
                  <a:t> time [</a:t>
                </a:r>
                <a:r>
                  <a:rPr lang="fr-FR" sz="1800" b="1" i="0" baseline="0" dirty="0" err="1">
                    <a:effectLst/>
                  </a:rPr>
                  <a:t>days</a:t>
                </a:r>
                <a:r>
                  <a:rPr lang="fr-FR" sz="1800" b="1" i="0" baseline="0" dirty="0">
                    <a:effectLst/>
                  </a:rPr>
                  <a:t>]</a:t>
                </a:r>
                <a:endParaRPr lang="fr-FR" sz="1800" b="1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\ ##0\ _€_-;\-* #\ ##0\ _€_-;_-* &quot;-&quot;??\ _€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7392"/>
        <c:crosses val="autoZero"/>
        <c:crossBetween val="midCat"/>
        <c:majorUnit val="5"/>
      </c:valAx>
      <c:valAx>
        <c:axId val="4599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i="0" baseline="0" dirty="0">
                    <a:effectLst/>
                  </a:rPr>
                  <a:t>Ca extraction rate [%]</a:t>
                </a:r>
                <a:endParaRPr lang="fr-FR" sz="1800" b="1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9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6631489135105"/>
          <c:y val="0.1640903058200866"/>
          <c:w val="0.70619895072523398"/>
          <c:h val="0.60158832982531196"/>
        </c:manualLayout>
      </c:layout>
      <c:scatterChart>
        <c:scatterStyle val="lineMarker"/>
        <c:varyColors val="0"/>
        <c:ser>
          <c:idx val="1"/>
          <c:order val="0"/>
          <c:tx>
            <c:v>40°C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 Pour le papier'!$F$38:$G$38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papier'!$F$42:$G$42</c:f>
              <c:numCache>
                <c:formatCode>_(* #,##0.00_);_(* \(#,##0.00\);_(* "-"??_);_(@_)</c:formatCode>
                <c:ptCount val="2"/>
                <c:pt idx="0">
                  <c:v>0.15758853760421246</c:v>
                </c:pt>
                <c:pt idx="1">
                  <c:v>8.9548490130055697E-2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65-4708-AFAB-C3E9F5EE562D}"/>
            </c:ext>
          </c:extLst>
        </c:ser>
        <c:ser>
          <c:idx val="0"/>
          <c:order val="1"/>
          <c:tx>
            <c:v>60°C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 Pour le papier'!$C$38:$E$38</c:f>
              <c:numCache>
                <c:formatCode>_-* #\ ##0\ _€_-;\-* #\ ##0\ _€_-;_-* "-"??\ _€_-;_-@_-</c:formatCode>
                <c:ptCount val="3"/>
                <c:pt idx="0">
                  <c:v>30</c:v>
                </c:pt>
                <c:pt idx="1">
                  <c:v>7</c:v>
                </c:pt>
                <c:pt idx="2">
                  <c:v>1</c:v>
                </c:pt>
              </c:numCache>
            </c:numRef>
          </c:xVal>
          <c:yVal>
            <c:numRef>
              <c:f>' Pour le papier'!$C$42:$E$42</c:f>
              <c:numCache>
                <c:formatCode>_(* #,##0.00_);_(* \(#,##0.00\);_(* "-"??_);_(@_)</c:formatCode>
                <c:ptCount val="3"/>
                <c:pt idx="0">
                  <c:v>0.32918954166014586</c:v>
                </c:pt>
                <c:pt idx="1">
                  <c:v>0.24535648506903593</c:v>
                </c:pt>
                <c:pt idx="2">
                  <c:v>0.18029528260061525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65-4708-AFAB-C3E9F5EE562D}"/>
            </c:ext>
          </c:extLst>
        </c:ser>
        <c:ser>
          <c:idx val="2"/>
          <c:order val="2"/>
          <c:tx>
            <c:v>110°C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 Pour le papier'!$H$38:$I$38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papier'!$H$42:$I$42</c:f>
              <c:numCache>
                <c:formatCode>_(* #,##0.00_);_(* \(#,##0.00\);_(* "-"??_);_(@_)</c:formatCode>
                <c:ptCount val="2"/>
                <c:pt idx="0">
                  <c:v>0.28090836051522944</c:v>
                </c:pt>
                <c:pt idx="1">
                  <c:v>0.33045409132808373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F65-4708-AFAB-C3E9F5EE5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29360"/>
        <c:axId val="459927392"/>
      </c:scatterChart>
      <c:valAx>
        <c:axId val="459929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dirty="0" err="1"/>
                  <a:t>Leaching</a:t>
                </a:r>
                <a:r>
                  <a:rPr lang="fr-FR" sz="1800" b="1" dirty="0"/>
                  <a:t> time [</a:t>
                </a:r>
                <a:r>
                  <a:rPr lang="fr-FR" sz="1800" b="1" dirty="0" err="1"/>
                  <a:t>days</a:t>
                </a:r>
                <a:r>
                  <a:rPr lang="fr-FR" sz="1800" b="1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\ ##0\ _€_-;\-* #\ ##0\ _€_-;_-* &quot;-&quot;??\ _€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7392"/>
        <c:crosses val="autoZero"/>
        <c:crossBetween val="midCat"/>
        <c:majorUnit val="5"/>
      </c:valAx>
      <c:valAx>
        <c:axId val="4599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dirty="0"/>
                  <a:t>Cr</a:t>
                </a:r>
                <a:r>
                  <a:rPr lang="fr-FR" sz="1800" b="1" baseline="0" dirty="0"/>
                  <a:t> ex</a:t>
                </a:r>
                <a:r>
                  <a:rPr lang="fr-FR" sz="1800" b="1" dirty="0"/>
                  <a:t>traction rate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9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75190763477493"/>
          <c:y val="0.38163505411366794"/>
          <c:w val="0.14721409683099657"/>
          <c:h val="0.2627434005137923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92927023227936"/>
          <c:y val="0.16622037548039328"/>
          <c:w val="0.66808658988845238"/>
          <c:h val="0.59641645812642563"/>
        </c:manualLayout>
      </c:layout>
      <c:scatterChart>
        <c:scatterStyle val="lineMarker"/>
        <c:varyColors val="0"/>
        <c:ser>
          <c:idx val="1"/>
          <c:order val="0"/>
          <c:tx>
            <c:v>40°C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 Pour le papier'!$F$48:$G$48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papier'!$F$52:$G$52</c:f>
              <c:numCache>
                <c:formatCode>_(* #,##0.00_);_(* \(#,##0.00\);_(* "-"??_);_(@_)</c:formatCode>
                <c:ptCount val="2"/>
                <c:pt idx="0">
                  <c:v>0.13401120300783717</c:v>
                </c:pt>
                <c:pt idx="1">
                  <c:v>0.14569730164568087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89-46ED-B6E2-7F1AECA09D3C}"/>
            </c:ext>
          </c:extLst>
        </c:ser>
        <c:ser>
          <c:idx val="0"/>
          <c:order val="1"/>
          <c:tx>
            <c:v>60°C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 Pour le papier'!$C$48:$E$48</c:f>
              <c:numCache>
                <c:formatCode>_-* #\ ##0\ _€_-;\-* #\ ##0\ _€_-;_-* "-"??\ _€_-;_-@_-</c:formatCode>
                <c:ptCount val="3"/>
                <c:pt idx="0">
                  <c:v>30</c:v>
                </c:pt>
                <c:pt idx="1">
                  <c:v>7</c:v>
                </c:pt>
                <c:pt idx="2">
                  <c:v>1</c:v>
                </c:pt>
              </c:numCache>
            </c:numRef>
          </c:xVal>
          <c:yVal>
            <c:numRef>
              <c:f>' Pour le papier'!$C$52:$E$52</c:f>
              <c:numCache>
                <c:formatCode>_(* #,##0.00_);_(* \(#,##0.00\);_(* "-"??_);_(@_)</c:formatCode>
                <c:ptCount val="3"/>
                <c:pt idx="0">
                  <c:v>0.17509081422534545</c:v>
                </c:pt>
                <c:pt idx="1">
                  <c:v>0.14996437291131429</c:v>
                </c:pt>
                <c:pt idx="2">
                  <c:v>0.15338986688875403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89-46ED-B6E2-7F1AECA09D3C}"/>
            </c:ext>
          </c:extLst>
        </c:ser>
        <c:ser>
          <c:idx val="2"/>
          <c:order val="2"/>
          <c:tx>
            <c:v>110°C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 Pour le papier'!$H$48:$I$48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papier'!$H$52:$I$52</c:f>
              <c:numCache>
                <c:formatCode>_(* #,##0.00_);_(* \(#,##0.00\);_(* "-"??_);_(@_)</c:formatCode>
                <c:ptCount val="2"/>
                <c:pt idx="0">
                  <c:v>0.13702405856218558</c:v>
                </c:pt>
                <c:pt idx="1">
                  <c:v>0.19432081781428331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189-46ED-B6E2-7F1AECA09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29360"/>
        <c:axId val="459927392"/>
      </c:scatterChart>
      <c:scatterChart>
        <c:scatterStyle val="smoothMarker"/>
        <c:varyColors val="0"/>
        <c:ser>
          <c:idx val="3"/>
          <c:order val="3"/>
          <c:tx>
            <c:v>Moyenne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 Pour le papier'!$J$48:$K$48</c:f>
              <c:numCache>
                <c:formatCode>_-* #\ ##0\ _€_-;\-* #\ ##0\ _€_-;_-* "-"??\ _€_-;_-@_-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xVal>
          <c:yVal>
            <c:numRef>
              <c:f>' Pour le papier'!$J$52:$K$52</c:f>
              <c:numCache>
                <c:formatCode>_(* #,##0.00_);_(* \(#,##0.00\);_(* "-"??_);_(@_)</c:formatCode>
                <c:ptCount val="2"/>
                <c:pt idx="0">
                  <c:v>0.15564263357934296</c:v>
                </c:pt>
                <c:pt idx="1">
                  <c:v>0.15564263357934296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189-46ED-B6E2-7F1AECA09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29360"/>
        <c:axId val="459927392"/>
      </c:scatterChart>
      <c:valAx>
        <c:axId val="459929360"/>
        <c:scaling>
          <c:orientation val="minMax"/>
          <c:max val="3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i="0" baseline="0" dirty="0" err="1">
                    <a:effectLst/>
                  </a:rPr>
                  <a:t>Leaching</a:t>
                </a:r>
                <a:r>
                  <a:rPr lang="fr-FR" sz="1800" b="1" i="0" baseline="0" dirty="0">
                    <a:effectLst/>
                  </a:rPr>
                  <a:t> time [</a:t>
                </a:r>
                <a:r>
                  <a:rPr lang="fr-FR" sz="1800" b="1" i="0" baseline="0" dirty="0" err="1">
                    <a:effectLst/>
                  </a:rPr>
                  <a:t>days</a:t>
                </a:r>
                <a:r>
                  <a:rPr lang="fr-FR" sz="1800" b="1" i="0" baseline="0" dirty="0">
                    <a:effectLst/>
                  </a:rPr>
                  <a:t>]</a:t>
                </a:r>
                <a:endParaRPr lang="fr-FR" sz="1800" b="1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\ ##0\ _€_-;\-* #\ ##0\ _€_-;_-* &quot;-&quot;??\ _€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7392"/>
        <c:crosses val="autoZero"/>
        <c:crossBetween val="midCat"/>
        <c:majorUnit val="5"/>
      </c:valAx>
      <c:valAx>
        <c:axId val="4599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i="0" baseline="0" dirty="0">
                    <a:effectLst/>
                  </a:rPr>
                  <a:t>Ca extraction rate [%]</a:t>
                </a:r>
                <a:endParaRPr lang="fr-FR" sz="1800" b="1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9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6631489135105"/>
          <c:y val="0.1640903058200866"/>
          <c:w val="0.70619895072523398"/>
          <c:h val="0.60158832982531196"/>
        </c:manualLayout>
      </c:layout>
      <c:scatterChart>
        <c:scatterStyle val="lineMarker"/>
        <c:varyColors val="0"/>
        <c:ser>
          <c:idx val="1"/>
          <c:order val="0"/>
          <c:tx>
            <c:v>40°C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 Pour le papier'!$F$38:$G$38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papier'!$F$42:$G$42</c:f>
              <c:numCache>
                <c:formatCode>_(* #,##0.00_);_(* \(#,##0.00\);_(* "-"??_);_(@_)</c:formatCode>
                <c:ptCount val="2"/>
                <c:pt idx="0">
                  <c:v>0.15758853760421246</c:v>
                </c:pt>
                <c:pt idx="1">
                  <c:v>8.9548490130055697E-2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65-4708-AFAB-C3E9F5EE562D}"/>
            </c:ext>
          </c:extLst>
        </c:ser>
        <c:ser>
          <c:idx val="0"/>
          <c:order val="1"/>
          <c:tx>
            <c:v>60°C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 Pour le papier'!$C$38:$E$38</c:f>
              <c:numCache>
                <c:formatCode>_-* #\ ##0\ _€_-;\-* #\ ##0\ _€_-;_-* "-"??\ _€_-;_-@_-</c:formatCode>
                <c:ptCount val="3"/>
                <c:pt idx="0">
                  <c:v>30</c:v>
                </c:pt>
                <c:pt idx="1">
                  <c:v>7</c:v>
                </c:pt>
                <c:pt idx="2">
                  <c:v>1</c:v>
                </c:pt>
              </c:numCache>
            </c:numRef>
          </c:xVal>
          <c:yVal>
            <c:numRef>
              <c:f>' Pour le papier'!$C$42:$E$42</c:f>
              <c:numCache>
                <c:formatCode>_(* #,##0.00_);_(* \(#,##0.00\);_(* "-"??_);_(@_)</c:formatCode>
                <c:ptCount val="3"/>
                <c:pt idx="0">
                  <c:v>0.32918954166014586</c:v>
                </c:pt>
                <c:pt idx="1">
                  <c:v>0.24535648506903593</c:v>
                </c:pt>
                <c:pt idx="2">
                  <c:v>0.18029528260061525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65-4708-AFAB-C3E9F5EE562D}"/>
            </c:ext>
          </c:extLst>
        </c:ser>
        <c:ser>
          <c:idx val="2"/>
          <c:order val="2"/>
          <c:tx>
            <c:v>110°C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 Pour le papier'!$H$38:$I$38</c:f>
              <c:numCache>
                <c:formatCode>_-* #\ ##0\ _€_-;\-* #\ ##0\ _€_-;_-* "-"??\ _€_-;_-@_-</c:formatCode>
                <c:ptCount val="2"/>
                <c:pt idx="0">
                  <c:v>7</c:v>
                </c:pt>
                <c:pt idx="1">
                  <c:v>1</c:v>
                </c:pt>
              </c:numCache>
            </c:numRef>
          </c:xVal>
          <c:yVal>
            <c:numRef>
              <c:f>' Pour le papier'!$H$42:$I$42</c:f>
              <c:numCache>
                <c:formatCode>_(* #,##0.00_);_(* \(#,##0.00\);_(* "-"??_);_(@_)</c:formatCode>
                <c:ptCount val="2"/>
                <c:pt idx="0">
                  <c:v>0.28090836051522944</c:v>
                </c:pt>
                <c:pt idx="1">
                  <c:v>0.33045409132808373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F65-4708-AFAB-C3E9F5EE5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29360"/>
        <c:axId val="459927392"/>
      </c:scatterChart>
      <c:valAx>
        <c:axId val="459929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dirty="0" err="1"/>
                  <a:t>Leaching</a:t>
                </a:r>
                <a:r>
                  <a:rPr lang="fr-FR" sz="1800" b="1" dirty="0"/>
                  <a:t> time [</a:t>
                </a:r>
                <a:r>
                  <a:rPr lang="fr-FR" sz="1800" b="1" dirty="0" err="1"/>
                  <a:t>days</a:t>
                </a:r>
                <a:r>
                  <a:rPr lang="fr-FR" sz="1800" b="1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\ ##0\ _€_-;\-* #\ ##0\ _€_-;_-* &quot;-&quot;??\ _€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7392"/>
        <c:crosses val="autoZero"/>
        <c:crossBetween val="midCat"/>
        <c:majorUnit val="5"/>
      </c:valAx>
      <c:valAx>
        <c:axId val="4599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1" dirty="0"/>
                  <a:t>Cr</a:t>
                </a:r>
                <a:r>
                  <a:rPr lang="fr-FR" sz="1800" b="1" baseline="0" dirty="0"/>
                  <a:t> ex</a:t>
                </a:r>
                <a:r>
                  <a:rPr lang="fr-FR" sz="1800" b="1" dirty="0"/>
                  <a:t>traction rate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29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75190763477493"/>
          <c:y val="0.38163505411366794"/>
          <c:w val="0.14721409683099657"/>
          <c:h val="0.2627434005137923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6AC9B-9B99-44C6-8D18-EA5304AB6EB9}" type="datetimeFigureOut">
              <a:rPr lang="fr-FR" smtClean="0"/>
              <a:t>02/04/2019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72D38-1EE5-4F98-8A42-E4945D9A688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32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1200" dirty="0" smtClean="0"/>
              <a:t> Saint-Etienne is located in a former industrial region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1200" dirty="0" smtClean="0"/>
              <a:t> Management of slagheaps is an important issue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1200" dirty="0" smtClean="0"/>
              <a:t> Heavy metal contamination of soil and water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901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Superficial layer thickness ~20 cm (V = 6580m3 / S = 32050m2)</a:t>
            </a:r>
          </a:p>
          <a:p>
            <a:r>
              <a:rPr lang="en-GB" dirty="0" smtClean="0"/>
              <a:t>Middle layer ~ 20 cm</a:t>
            </a:r>
          </a:p>
          <a:p>
            <a:r>
              <a:rPr lang="en-GB" dirty="0" smtClean="0"/>
              <a:t>Base layer 0,5</a:t>
            </a:r>
            <a:r>
              <a:rPr lang="en-GB" baseline="0" dirty="0" smtClean="0"/>
              <a:t> – 1 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1722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Mesures</a:t>
            </a:r>
            <a:r>
              <a:rPr lang="en-GB" dirty="0" smtClean="0"/>
              <a:t> de surface (de grains)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951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 dimensionless</a:t>
            </a:r>
            <a:r>
              <a:rPr lang="en-GB" baseline="0" dirty="0" smtClean="0"/>
              <a:t>  (</a:t>
            </a:r>
            <a:r>
              <a:rPr lang="en-GB" baseline="0" dirty="0" err="1" smtClean="0"/>
              <a:t>dM</a:t>
            </a:r>
            <a:r>
              <a:rPr lang="en-GB" baseline="0" dirty="0" smtClean="0"/>
              <a:t>/</a:t>
            </a:r>
            <a:r>
              <a:rPr lang="en-GB" baseline="0" dirty="0" err="1" smtClean="0"/>
              <a:t>dH</a:t>
            </a:r>
            <a:r>
              <a:rPr lang="en-GB" baseline="0" dirty="0" smtClean="0"/>
              <a:t>) </a:t>
            </a:r>
            <a:r>
              <a:rPr lang="en-GB" dirty="0" smtClean="0"/>
              <a:t>1SI = (1/4Pi)</a:t>
            </a:r>
            <a:r>
              <a:rPr lang="en-GB" dirty="0" err="1" smtClean="0"/>
              <a:t>cgs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7784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 dimensionless</a:t>
            </a:r>
            <a:r>
              <a:rPr lang="en-GB" baseline="0" dirty="0" smtClean="0"/>
              <a:t>  (</a:t>
            </a:r>
            <a:r>
              <a:rPr lang="en-GB" baseline="0" dirty="0" err="1" smtClean="0"/>
              <a:t>dM</a:t>
            </a:r>
            <a:r>
              <a:rPr lang="en-GB" baseline="0" dirty="0" smtClean="0"/>
              <a:t>/</a:t>
            </a:r>
            <a:r>
              <a:rPr lang="en-GB" baseline="0" dirty="0" err="1" smtClean="0"/>
              <a:t>dH</a:t>
            </a:r>
            <a:r>
              <a:rPr lang="en-GB" baseline="0" dirty="0" smtClean="0"/>
              <a:t>) </a:t>
            </a:r>
            <a:r>
              <a:rPr lang="en-GB" dirty="0" smtClean="0"/>
              <a:t>1SI = (1/4Pi)</a:t>
            </a:r>
            <a:r>
              <a:rPr lang="en-GB" dirty="0" err="1" smtClean="0"/>
              <a:t>cgs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419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Graphique</a:t>
            </a:r>
            <a:r>
              <a:rPr lang="en-GB" dirty="0" smtClean="0"/>
              <a:t> !</a:t>
            </a:r>
          </a:p>
          <a:p>
            <a:r>
              <a:rPr lang="en-GB" dirty="0" smtClean="0"/>
              <a:t>K dimensionless</a:t>
            </a:r>
            <a:r>
              <a:rPr lang="en-GB" baseline="0" dirty="0" smtClean="0"/>
              <a:t>  (</a:t>
            </a:r>
            <a:r>
              <a:rPr lang="en-GB" baseline="0" dirty="0" err="1" smtClean="0"/>
              <a:t>dM</a:t>
            </a:r>
            <a:r>
              <a:rPr lang="en-GB" baseline="0" dirty="0" smtClean="0"/>
              <a:t>/</a:t>
            </a:r>
            <a:r>
              <a:rPr lang="en-GB" baseline="0" dirty="0" err="1" smtClean="0"/>
              <a:t>dH</a:t>
            </a:r>
            <a:r>
              <a:rPr lang="en-GB" baseline="0" dirty="0" smtClean="0"/>
              <a:t>) </a:t>
            </a:r>
            <a:r>
              <a:rPr lang="en-GB" dirty="0" smtClean="0"/>
              <a:t>1SI = (1/4Pi)</a:t>
            </a:r>
            <a:r>
              <a:rPr lang="en-GB" dirty="0" err="1" smtClean="0"/>
              <a:t>cgs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35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Field PCA in agreement with kriging</a:t>
            </a:r>
            <a:r>
              <a:rPr lang="en-GB" baseline="0" dirty="0" smtClean="0"/>
              <a:t> results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5675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928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Mn – Cr pas </a:t>
            </a:r>
            <a:r>
              <a:rPr lang="en-GB" dirty="0" err="1" smtClean="0"/>
              <a:t>systématiquement</a:t>
            </a:r>
            <a:r>
              <a:rPr lang="en-GB" dirty="0" smtClean="0"/>
              <a:t> </a:t>
            </a:r>
            <a:r>
              <a:rPr lang="en-GB" dirty="0" err="1" smtClean="0"/>
              <a:t>corrélé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5237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3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872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Need to deal with slag produced </a:t>
            </a:r>
            <a:r>
              <a:rPr lang="en-GB" sz="1200" b="1" dirty="0" smtClean="0"/>
              <a:t>before 2006 </a:t>
            </a:r>
            <a:r>
              <a:rPr lang="en-GB" sz="1200" dirty="0" smtClean="0"/>
              <a:t>which doesn’t meet current standards for traditional slag applications (too high chromium contents)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29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6868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559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2675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320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Ajouter</a:t>
            </a:r>
            <a:r>
              <a:rPr lang="en-GB" dirty="0" smtClean="0"/>
              <a:t> </a:t>
            </a:r>
            <a:r>
              <a:rPr lang="en-GB" dirty="0" err="1" smtClean="0"/>
              <a:t>courbe</a:t>
            </a:r>
            <a:r>
              <a:rPr lang="en-GB" dirty="0" smtClean="0"/>
              <a:t> k/T</a:t>
            </a:r>
          </a:p>
          <a:p>
            <a:r>
              <a:rPr lang="en-GB" dirty="0" smtClean="0"/>
              <a:t>Topsoil</a:t>
            </a:r>
            <a:r>
              <a:rPr lang="en-GB" baseline="0" dirty="0" smtClean="0"/>
              <a:t> </a:t>
            </a:r>
            <a:r>
              <a:rPr lang="en-GB" baseline="0" dirty="0" smtClean="0">
                <a:sym typeface="Wingdings" panose="05000000000000000000" pitchFamily="2" charset="2"/>
              </a:rPr>
              <a:t> </a:t>
            </a:r>
            <a:r>
              <a:rPr lang="en-GB" baseline="0" dirty="0" err="1" smtClean="0">
                <a:sym typeface="Wingdings" panose="05000000000000000000" pitchFamily="2" charset="2"/>
              </a:rPr>
              <a:t>montrer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qu’on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est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largement</a:t>
            </a:r>
            <a:r>
              <a:rPr lang="en-GB" baseline="0" dirty="0" smtClean="0">
                <a:sym typeface="Wingdings" panose="05000000000000000000" pitchFamily="2" charset="2"/>
              </a:rPr>
              <a:t> au </a:t>
            </a:r>
            <a:r>
              <a:rPr lang="en-GB" baseline="0" dirty="0" err="1" smtClean="0">
                <a:sym typeface="Wingdings" panose="05000000000000000000" pitchFamily="2" charset="2"/>
              </a:rPr>
              <a:t>dessus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281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011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644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Ajouter</a:t>
            </a:r>
            <a:r>
              <a:rPr lang="en-GB" dirty="0" smtClean="0"/>
              <a:t> RAMAN</a:t>
            </a:r>
          </a:p>
          <a:p>
            <a:r>
              <a:rPr lang="en-GB" dirty="0" smtClean="0"/>
              <a:t>Mn associated</a:t>
            </a:r>
            <a:r>
              <a:rPr lang="en-GB" baseline="0" dirty="0" smtClean="0"/>
              <a:t> to Fe</a:t>
            </a:r>
          </a:p>
          <a:p>
            <a:r>
              <a:rPr lang="en-GB" baseline="0" dirty="0" smtClean="0"/>
              <a:t>Cr associated to Fe (and Ca)</a:t>
            </a:r>
            <a:endParaRPr lang="en-GB" dirty="0" smtClean="0"/>
          </a:p>
          <a:p>
            <a:r>
              <a:rPr lang="en-GB" dirty="0" err="1" smtClean="0"/>
              <a:t>Exsolutions</a:t>
            </a:r>
            <a:r>
              <a:rPr lang="en-GB" dirty="0" smtClean="0"/>
              <a:t> of srebrodolskite</a:t>
            </a:r>
            <a:r>
              <a:rPr lang="en-GB" baseline="0" dirty="0" smtClean="0"/>
              <a:t> in iron oxides 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2617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Chromite is a</a:t>
            </a:r>
            <a:r>
              <a:rPr lang="en-GB" baseline="0" dirty="0" smtClean="0"/>
              <a:t>n hardly soluble mineral / Cr on this form is very stable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083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24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Need to deal with slag produced </a:t>
            </a:r>
            <a:r>
              <a:rPr lang="en-GB" sz="1200" b="1" dirty="0" smtClean="0"/>
              <a:t>before 2006 </a:t>
            </a:r>
            <a:r>
              <a:rPr lang="en-GB" sz="1200" dirty="0" smtClean="0"/>
              <a:t>which doesn’t meet current standards for traditional slag applications (too high chromium contents)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89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947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5352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116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0064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Ca extraction stabilized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(respectively 30 to 40 ppm and 1 to 8 ppm)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9056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(respectively 30 to 40 ppm and 1 to 8 ppm)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3814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586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132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251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Field PCA in agreement with kriging</a:t>
            </a:r>
            <a:r>
              <a:rPr lang="en-GB" baseline="0" dirty="0" smtClean="0"/>
              <a:t> results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18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Need to deal with slag produced </a:t>
            </a:r>
            <a:r>
              <a:rPr lang="en-GB" sz="1200" b="1" dirty="0" smtClean="0"/>
              <a:t>before 2006 </a:t>
            </a:r>
            <a:r>
              <a:rPr lang="en-GB" sz="1200" dirty="0" smtClean="0"/>
              <a:t>which doesn’t meet current standards for traditional slag applications (too high chromium contents)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271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Field PCA in agreement with kriging</a:t>
            </a:r>
            <a:r>
              <a:rPr lang="en-GB" baseline="0" dirty="0" smtClean="0"/>
              <a:t> results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49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Need to deal with slag produced </a:t>
            </a:r>
            <a:r>
              <a:rPr lang="en-GB" sz="1200" b="1" dirty="0" smtClean="0"/>
              <a:t>before 2006 </a:t>
            </a:r>
            <a:r>
              <a:rPr lang="en-GB" sz="1200" dirty="0" smtClean="0"/>
              <a:t>which doesn’t meet current standards for traditional slag applications (too high chromium contents)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483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Need to deal with slag produced </a:t>
            </a:r>
            <a:r>
              <a:rPr lang="en-GB" sz="1200" b="1" dirty="0" smtClean="0"/>
              <a:t>before 2006 </a:t>
            </a:r>
            <a:r>
              <a:rPr lang="en-GB" sz="1200" dirty="0" smtClean="0"/>
              <a:t>which doesn’t meet current standards for traditional slag applications (too high chromium contents)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035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several studies, phytostabilisation has</a:t>
            </a:r>
            <a:r>
              <a:rPr lang="en-GB" baseline="0" dirty="0" smtClean="0"/>
              <a:t> been suggested as a possible solution</a:t>
            </a:r>
            <a:endParaRPr lang="en-GB" dirty="0" smtClean="0"/>
          </a:p>
          <a:p>
            <a:r>
              <a:rPr lang="en-GB" dirty="0" err="1" smtClean="0"/>
              <a:t>Ajouter</a:t>
            </a:r>
            <a:r>
              <a:rPr lang="en-GB" dirty="0" smtClean="0"/>
              <a:t> </a:t>
            </a:r>
            <a:r>
              <a:rPr lang="en-GB" dirty="0" err="1" smtClean="0"/>
              <a:t>échelle</a:t>
            </a:r>
            <a:r>
              <a:rPr lang="en-GB" dirty="0" smtClean="0"/>
              <a:t> / </a:t>
            </a:r>
            <a:r>
              <a:rPr lang="en-GB" dirty="0" err="1" smtClean="0"/>
              <a:t>situer</a:t>
            </a:r>
            <a:r>
              <a:rPr lang="en-GB" dirty="0" smtClean="0"/>
              <a:t> </a:t>
            </a:r>
            <a:r>
              <a:rPr lang="en-GB" dirty="0" err="1" smtClean="0"/>
              <a:t>rivière</a:t>
            </a:r>
            <a:r>
              <a:rPr lang="en-GB" dirty="0" smtClean="0"/>
              <a:t> / route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8941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Superficial layer thickness ~20 cm (V = 6580m3 / S = 32050m2)</a:t>
            </a:r>
          </a:p>
          <a:p>
            <a:r>
              <a:rPr lang="en-GB" dirty="0" smtClean="0"/>
              <a:t>Middle layer ~ 20 cm</a:t>
            </a:r>
          </a:p>
          <a:p>
            <a:r>
              <a:rPr lang="en-GB" dirty="0" smtClean="0"/>
              <a:t>Base layer 0,5</a:t>
            </a:r>
            <a:r>
              <a:rPr lang="en-GB" baseline="0" dirty="0" smtClean="0"/>
              <a:t> – 1 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128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Superficial layer thickness ~20 cm (V = 6580m3 / S = 32050m2)</a:t>
            </a:r>
          </a:p>
          <a:p>
            <a:r>
              <a:rPr lang="en-GB" dirty="0" smtClean="0"/>
              <a:t>Middle layer ~ 20 cm</a:t>
            </a:r>
          </a:p>
          <a:p>
            <a:r>
              <a:rPr lang="en-GB" dirty="0" smtClean="0"/>
              <a:t>Base layer 0,5</a:t>
            </a:r>
            <a:r>
              <a:rPr lang="en-GB" baseline="0" dirty="0" smtClean="0"/>
              <a:t> – 1 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2D38-1EE5-4F98-8A42-E4945D9A688D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44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FE21-E722-4B9C-B267-402311219DCD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72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80BB-5084-4BAD-82D8-E0074E03D9A6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45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8CE1-B722-44E4-9D92-6A0E72DB8D64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29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7DB2-61AA-4A97-B97A-3CAD8B6F46A6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05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55C5-203F-4AEB-9600-B7F675BB5E34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779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12DA-B019-4523-9CB3-2F5094A664D0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46A-A729-4729-BC0C-163BF4577B8A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84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EBC0-E076-4D79-AF1F-B7EFD675249A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467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8958-1014-44F4-855C-E4C4B872E4D0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36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DA1AD-B65B-4EA4-A090-95975DFF9B17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647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F7E7F-87CF-405F-8D4A-10CAD81B93BA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44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823C-33B9-4A54-93ED-A9B088ED9D85}" type="datetime1">
              <a:rPr lang="fr-FR" smtClean="0"/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530C7-F233-480A-BE0D-6EEC714F9E3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70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n.wikipedia.org/wiki/Orthogonal_transformation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3163" y="623604"/>
            <a:ext cx="11605675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Evolution of chemical, mineralogical and magnetic properties of electric arc </a:t>
            </a:r>
            <a:r>
              <a:rPr lang="en-GB" sz="4800" b="1" dirty="0" smtClean="0"/>
              <a:t>furnace</a:t>
            </a:r>
            <a:r>
              <a:rPr lang="en-US" sz="4800" b="1" dirty="0" smtClean="0"/>
              <a:t> </a:t>
            </a:r>
            <a:r>
              <a:rPr lang="en-US" sz="4800" b="1" dirty="0"/>
              <a:t>slag over weathering</a:t>
            </a:r>
            <a:endParaRPr lang="fr-FR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721474"/>
            <a:ext cx="12192000" cy="141379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41514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 b="12337"/>
          <a:stretch/>
        </p:blipFill>
        <p:spPr>
          <a:xfrm>
            <a:off x="3011934" y="5788601"/>
            <a:ext cx="2537532" cy="9328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7" y="5623266"/>
            <a:ext cx="2112641" cy="10886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653" y="5269212"/>
            <a:ext cx="1927044" cy="14452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87" y="5526936"/>
            <a:ext cx="1183860" cy="11897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3163" y="3112657"/>
            <a:ext cx="1160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Maud </a:t>
            </a:r>
            <a:r>
              <a:rPr lang="en-US" b="1" dirty="0">
                <a:solidFill>
                  <a:prstClr val="black"/>
                </a:solidFill>
              </a:rPr>
              <a:t>HERBELIN</a:t>
            </a:r>
            <a:r>
              <a:rPr lang="en-US" b="1" baseline="30000" dirty="0">
                <a:solidFill>
                  <a:prstClr val="black"/>
                </a:solidFill>
              </a:rPr>
              <a:t>1*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err="1">
                <a:solidFill>
                  <a:prstClr val="black"/>
                </a:solidFill>
              </a:rPr>
              <a:t>Jérôme</a:t>
            </a:r>
            <a:r>
              <a:rPr lang="en-US" b="1" dirty="0">
                <a:solidFill>
                  <a:prstClr val="black"/>
                </a:solidFill>
              </a:rPr>
              <a:t> BASCOU</a:t>
            </a:r>
            <a:r>
              <a:rPr lang="en-US" b="1" baseline="30000" dirty="0">
                <a:solidFill>
                  <a:prstClr val="black"/>
                </a:solidFill>
              </a:rPr>
              <a:t>1</a:t>
            </a:r>
            <a:r>
              <a:rPr lang="en-US" b="1" dirty="0">
                <a:solidFill>
                  <a:prstClr val="black"/>
                </a:solidFill>
              </a:rPr>
              <a:t>,</a:t>
            </a:r>
            <a:r>
              <a:rPr lang="en-US" b="1" baseline="30000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Véronique</a:t>
            </a:r>
            <a:r>
              <a:rPr lang="en-US" b="1" dirty="0">
                <a:solidFill>
                  <a:prstClr val="black"/>
                </a:solidFill>
              </a:rPr>
              <a:t> LAVASTRE</a:t>
            </a:r>
            <a:r>
              <a:rPr lang="en-US" b="1" baseline="30000" dirty="0">
                <a:solidFill>
                  <a:prstClr val="black"/>
                </a:solidFill>
              </a:rPr>
              <a:t>1</a:t>
            </a:r>
            <a:r>
              <a:rPr lang="en-US" b="1" dirty="0">
                <a:solidFill>
                  <a:prstClr val="black"/>
                </a:solidFill>
              </a:rPr>
              <a:t>,</a:t>
            </a:r>
            <a:r>
              <a:rPr lang="en-US" b="1" baseline="30000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Damien GUILLAUME</a:t>
            </a:r>
            <a:r>
              <a:rPr lang="en-US" b="1" baseline="30000" dirty="0">
                <a:solidFill>
                  <a:prstClr val="black"/>
                </a:solidFill>
              </a:rPr>
              <a:t>1</a:t>
            </a:r>
            <a:r>
              <a:rPr lang="en-US" b="1" dirty="0">
                <a:solidFill>
                  <a:prstClr val="black"/>
                </a:solidFill>
              </a:rPr>
              <a:t>,</a:t>
            </a:r>
            <a:r>
              <a:rPr lang="en-US" b="1" baseline="30000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Frédéric</a:t>
            </a:r>
            <a:r>
              <a:rPr lang="en-US" b="1" dirty="0">
                <a:solidFill>
                  <a:prstClr val="black"/>
                </a:solidFill>
              </a:rPr>
              <a:t> ASTOLFI</a:t>
            </a:r>
            <a:r>
              <a:rPr lang="en-US" b="1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aseline="30000" dirty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Université</a:t>
            </a:r>
            <a:r>
              <a:rPr lang="en-US" dirty="0">
                <a:solidFill>
                  <a:prstClr val="black"/>
                </a:solidFill>
              </a:rPr>
              <a:t> de Lyon, UJM-Saint-Etienne, CNRS, UCA, IRD, LMV UMR 6524, 42023, Saint-Etienne, France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INDUSTEEL FRANCE </a:t>
            </a:r>
            <a:r>
              <a:rPr lang="en-US" dirty="0" err="1">
                <a:solidFill>
                  <a:prstClr val="black"/>
                </a:solidFill>
              </a:rPr>
              <a:t>Groupe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ArcelorMittal</a:t>
            </a:r>
            <a:r>
              <a:rPr lang="en-US" dirty="0">
                <a:solidFill>
                  <a:prstClr val="black"/>
                </a:solidFill>
              </a:rPr>
              <a:t>, B.P. 368, 42803 Rive de Gier, France</a:t>
            </a:r>
            <a:endParaRPr lang="en-GB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72096" y="4247809"/>
            <a:ext cx="8192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en-GB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Slag </a:t>
            </a: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Valorisation </a:t>
            </a:r>
            <a:r>
              <a:rPr lang="en-GB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Symposium</a:t>
            </a:r>
            <a:r>
              <a:rPr lang="de-DE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de-DE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01-05 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2019</a:t>
            </a:r>
          </a:p>
          <a:p>
            <a:pPr algn="r"/>
            <a:r>
              <a:rPr lang="de-DE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Mechelen</a:t>
            </a:r>
            <a:r>
              <a:rPr lang="de-DE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Belgium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3" y="5586470"/>
            <a:ext cx="2718771" cy="11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3" name="Rectangle 22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10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2" y="4152900"/>
            <a:ext cx="8652182" cy="20085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7680" y="5132105"/>
            <a:ext cx="3608070" cy="874854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" name="Connecteur droit avec flèche 10"/>
          <p:cNvCxnSpPr>
            <a:stCxn id="26" idx="4"/>
          </p:cNvCxnSpPr>
          <p:nvPr/>
        </p:nvCxnSpPr>
        <p:spPr>
          <a:xfrm>
            <a:off x="2666857" y="3440726"/>
            <a:ext cx="276097" cy="11063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654356" y="4073017"/>
            <a:ext cx="827860" cy="672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051402" y="4933337"/>
            <a:ext cx="923925" cy="447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666857" y="5353083"/>
            <a:ext cx="339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Sand, refractory bricks, various steel making wastes, rubble</a:t>
            </a:r>
            <a:endParaRPr lang="en-GB" sz="2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276226" y="3691265"/>
            <a:ext cx="1400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Coarse slag</a:t>
            </a:r>
            <a:endParaRPr lang="en-GB" sz="2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705784" y="2629370"/>
            <a:ext cx="192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Sieved fine slag </a:t>
            </a:r>
          </a:p>
          <a:p>
            <a:pPr algn="ctr"/>
            <a:r>
              <a:rPr lang="en-GB" sz="2000" dirty="0"/>
              <a:t>(ø &lt; </a:t>
            </a:r>
            <a:r>
              <a:rPr lang="en-GB" sz="2000" dirty="0" smtClean="0"/>
              <a:t>40 mm)</a:t>
            </a:r>
            <a:endParaRPr lang="en-GB" sz="2000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20417"/>
              </p:ext>
            </p:extLst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5" name="ZoneTexte 24"/>
          <p:cNvSpPr txBox="1"/>
          <p:nvPr/>
        </p:nvSpPr>
        <p:spPr>
          <a:xfrm>
            <a:off x="3837791" y="1811595"/>
            <a:ext cx="81887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>
                <a:sym typeface="Wingdings" panose="05000000000000000000" pitchFamily="2" charset="2"/>
              </a:rPr>
              <a:t>How to characterise such a large surface </a:t>
            </a:r>
            <a:r>
              <a:rPr lang="en-GB" sz="2800" dirty="0" smtClean="0">
                <a:sym typeface="Wingdings" panose="05000000000000000000" pitchFamily="2" charset="2"/>
              </a:rPr>
              <a:t>?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 smtClean="0">
                <a:sym typeface="Wingdings" panose="05000000000000000000" pitchFamily="2" charset="2"/>
              </a:rPr>
              <a:t>Field and laboratory 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GB" sz="2400" dirty="0" smtClean="0">
                <a:sym typeface="Wingdings" panose="05000000000000000000" pitchFamily="2" charset="2"/>
              </a:rPr>
              <a:t>Coupled</a:t>
            </a:r>
            <a:r>
              <a:rPr lang="en-GB" sz="2400" b="1" dirty="0" smtClean="0">
                <a:sym typeface="Wingdings" panose="05000000000000000000" pitchFamily="2" charset="2"/>
              </a:rPr>
              <a:t> magnetic </a:t>
            </a:r>
            <a:r>
              <a:rPr lang="en-GB" sz="2400" dirty="0" smtClean="0">
                <a:sym typeface="Wingdings" panose="05000000000000000000" pitchFamily="2" charset="2"/>
              </a:rPr>
              <a:t>and</a:t>
            </a:r>
            <a:r>
              <a:rPr lang="en-GB" sz="2400" b="1" dirty="0" smtClean="0">
                <a:sym typeface="Wingdings" panose="05000000000000000000" pitchFamily="2" charset="2"/>
              </a:rPr>
              <a:t> chemical measures </a:t>
            </a:r>
            <a:r>
              <a:rPr lang="en-GB" sz="2400" dirty="0" smtClean="0">
                <a:sym typeface="Wingdings" panose="05000000000000000000" pitchFamily="2" charset="2"/>
              </a:rPr>
              <a:t>as a mapping tool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 smtClean="0">
                <a:sym typeface="Wingdings" panose="05000000000000000000" pitchFamily="2" charset="2"/>
              </a:rPr>
              <a:t>Laboratory 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GB" sz="2400" b="1" dirty="0" smtClean="0">
                <a:sym typeface="Wingdings" panose="05000000000000000000" pitchFamily="2" charset="2"/>
              </a:rPr>
              <a:t>leaching tests </a:t>
            </a:r>
            <a:r>
              <a:rPr lang="en-GB" sz="2400" dirty="0" smtClean="0">
                <a:sym typeface="Wingdings" panose="05000000000000000000" pitchFamily="2" charset="2"/>
              </a:rPr>
              <a:t>to study metallic elements mobility </a:t>
            </a:r>
          </a:p>
        </p:txBody>
      </p:sp>
      <p:sp>
        <p:nvSpPr>
          <p:cNvPr id="26" name="Ellipse 25"/>
          <p:cNvSpPr/>
          <p:nvPr/>
        </p:nvSpPr>
        <p:spPr>
          <a:xfrm>
            <a:off x="1544639" y="2502000"/>
            <a:ext cx="2244436" cy="9387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460952" y="1211939"/>
            <a:ext cx="560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2800" dirty="0">
                <a:solidFill>
                  <a:prstClr val="black"/>
                </a:solidFill>
              </a:rPr>
              <a:t>Study focused on the </a:t>
            </a:r>
            <a:r>
              <a:rPr lang="en-GB" sz="2800" b="1" dirty="0">
                <a:solidFill>
                  <a:prstClr val="black"/>
                </a:solidFill>
              </a:rPr>
              <a:t>upper layer </a:t>
            </a:r>
            <a:r>
              <a:rPr lang="en-GB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7" name="Rectangle 16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11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/>
          <a:stretch/>
        </p:blipFill>
        <p:spPr>
          <a:xfrm>
            <a:off x="583734" y="1020233"/>
            <a:ext cx="6561416" cy="38348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581" y="851509"/>
            <a:ext cx="2761980" cy="24283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04" y="3926012"/>
            <a:ext cx="2906486" cy="21824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3734" y="4855075"/>
            <a:ext cx="6492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181 measurement points (10m apart)</a:t>
            </a:r>
          </a:p>
          <a:p>
            <a:r>
              <a:rPr lang="en-GB" sz="2000" dirty="0" smtClean="0"/>
              <a:t>63 points measurements in specific place (2m apart)</a:t>
            </a:r>
            <a:endParaRPr lang="en-GB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7961745" y="3250866"/>
            <a:ext cx="411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Magnetic susceptibility measurements </a:t>
            </a:r>
            <a:r>
              <a:rPr lang="en-GB" sz="1600" dirty="0" smtClean="0"/>
              <a:t>with Bartington </a:t>
            </a:r>
            <a:r>
              <a:rPr lang="en-GB" sz="1600" dirty="0"/>
              <a:t>MS3 </a:t>
            </a:r>
            <a:r>
              <a:rPr lang="en-GB" sz="1600" dirty="0" smtClean="0"/>
              <a:t>D loop sensor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348542" y="6116239"/>
            <a:ext cx="469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Chemical analyses </a:t>
            </a:r>
            <a:r>
              <a:rPr lang="en-GB" sz="1600" dirty="0" smtClean="0">
                <a:solidFill>
                  <a:schemeClr val="bg1"/>
                </a:solidFill>
              </a:rPr>
              <a:t>with portable XRF </a:t>
            </a:r>
            <a:r>
              <a:rPr lang="en-GB" sz="1600" dirty="0">
                <a:solidFill>
                  <a:schemeClr val="bg1"/>
                </a:solidFill>
              </a:rPr>
              <a:t>Olympus Vanta </a:t>
            </a:r>
            <a:r>
              <a:rPr lang="en-GB" sz="1600" dirty="0" smtClean="0">
                <a:solidFill>
                  <a:schemeClr val="bg1"/>
                </a:solidFill>
              </a:rPr>
              <a:t>on a roughly </a:t>
            </a:r>
            <a:r>
              <a:rPr lang="en-GB" sz="1600" dirty="0">
                <a:solidFill>
                  <a:schemeClr val="bg1"/>
                </a:solidFill>
              </a:rPr>
              <a:t>homogenised and flattened surface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2132"/>
              </p:ext>
            </p:extLst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5" name="Rectangle 14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12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Field results</a:t>
            </a:r>
            <a:endParaRPr lang="en-GB" sz="2800" b="1" dirty="0"/>
          </a:p>
        </p:txBody>
      </p:sp>
      <p:pic>
        <p:nvPicPr>
          <p:cNvPr id="7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011" b="1354"/>
          <a:stretch/>
        </p:blipFill>
        <p:spPr bwMode="auto">
          <a:xfrm>
            <a:off x="868680" y="1659763"/>
            <a:ext cx="3840480" cy="384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4179" y="5576324"/>
            <a:ext cx="442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Average chemical composition (XRF analyses)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29279"/>
              </p:ext>
            </p:extLst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9" name="Rectangle 18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13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Field results</a:t>
            </a:r>
            <a:endParaRPr lang="en-GB" sz="2800" b="1" dirty="0"/>
          </a:p>
        </p:txBody>
      </p:sp>
      <p:pic>
        <p:nvPicPr>
          <p:cNvPr id="7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011" b="1354"/>
          <a:stretch/>
        </p:blipFill>
        <p:spPr bwMode="auto">
          <a:xfrm>
            <a:off x="868680" y="1659763"/>
            <a:ext cx="3840480" cy="384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754961"/>
              </p:ext>
            </p:extLst>
          </p:nvPr>
        </p:nvGraphicFramePr>
        <p:xfrm>
          <a:off x="5230926" y="1243052"/>
          <a:ext cx="6122874" cy="2119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878">
                  <a:extLst>
                    <a:ext uri="{9D8B030D-6E8A-4147-A177-3AD203B41FA5}">
                      <a16:colId xmlns:a16="http://schemas.microsoft.com/office/drawing/2014/main" val="651615842"/>
                    </a:ext>
                  </a:extLst>
                </a:gridCol>
                <a:gridCol w="2597996">
                  <a:extLst>
                    <a:ext uri="{9D8B030D-6E8A-4147-A177-3AD203B41FA5}">
                      <a16:colId xmlns:a16="http://schemas.microsoft.com/office/drawing/2014/main" val="3726023778"/>
                    </a:ext>
                  </a:extLst>
                </a:gridCol>
              </a:tblGrid>
              <a:tr h="534948">
                <a:tc gridSpan="2"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Surface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agnetic susceptibility 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κ</a:t>
                      </a:r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400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 SI]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3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06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3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Minimum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74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Standard deviation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35145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74179" y="5576324"/>
            <a:ext cx="442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Average chemical composition (XRF analyses)</a:t>
            </a: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29279"/>
              </p:ext>
            </p:extLst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9" name="Rectangle 18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14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Field results</a:t>
            </a:r>
            <a:endParaRPr lang="en-GB" sz="2800" b="1" dirty="0"/>
          </a:p>
        </p:txBody>
      </p:sp>
      <p:pic>
        <p:nvPicPr>
          <p:cNvPr id="7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011" b="1354"/>
          <a:stretch/>
        </p:blipFill>
        <p:spPr bwMode="auto">
          <a:xfrm>
            <a:off x="868680" y="1659763"/>
            <a:ext cx="3840480" cy="384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799842"/>
              </p:ext>
            </p:extLst>
          </p:nvPr>
        </p:nvGraphicFramePr>
        <p:xfrm>
          <a:off x="5230926" y="3731416"/>
          <a:ext cx="6637224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959">
                  <a:extLst>
                    <a:ext uri="{9D8B030D-6E8A-4147-A177-3AD203B41FA5}">
                      <a16:colId xmlns:a16="http://schemas.microsoft.com/office/drawing/2014/main" val="651615842"/>
                    </a:ext>
                  </a:extLst>
                </a:gridCol>
                <a:gridCol w="2424959">
                  <a:extLst>
                    <a:ext uri="{9D8B030D-6E8A-4147-A177-3AD203B41FA5}">
                      <a16:colId xmlns:a16="http://schemas.microsoft.com/office/drawing/2014/main" val="2148998762"/>
                    </a:ext>
                  </a:extLst>
                </a:gridCol>
                <a:gridCol w="1787306">
                  <a:extLst>
                    <a:ext uri="{9D8B030D-6E8A-4147-A177-3AD203B41FA5}">
                      <a16:colId xmlns:a16="http://schemas.microsoft.com/office/drawing/2014/main" val="372602377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Some common magnetic susceptibility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values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SI]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3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Metallic </a:t>
                      </a: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iron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Ferromagnetic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3900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06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Magnetite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(Fe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Ferrimagnetic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3000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59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Hematite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(Fe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Antiferromagnetic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0,5 - 40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32972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230926" y="5497731"/>
            <a:ext cx="647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30000" dirty="0" smtClean="0"/>
              <a:t>a </a:t>
            </a:r>
            <a:r>
              <a:rPr lang="en-GB" sz="1600" dirty="0"/>
              <a:t>Dunlop, D. J. </a:t>
            </a:r>
            <a:r>
              <a:rPr lang="en-GB" sz="1600" i="1" dirty="0"/>
              <a:t>et al.</a:t>
            </a:r>
            <a:r>
              <a:rPr lang="en-GB" sz="1600" dirty="0"/>
              <a:t> (2007) ‘5.08 Magnetizations in Rocks and Minerals</a:t>
            </a:r>
            <a:r>
              <a:rPr lang="en-GB" sz="1600" dirty="0" smtClean="0"/>
              <a:t>’.</a:t>
            </a:r>
            <a:endParaRPr lang="en-GB" sz="1600" baseline="30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74179" y="5576324"/>
            <a:ext cx="442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Average chemical composition (XRF analyses)</a:t>
            </a:r>
          </a:p>
        </p:txBody>
      </p:sp>
      <p:sp>
        <p:nvSpPr>
          <p:cNvPr id="15" name="Flèche droite 14"/>
          <p:cNvSpPr/>
          <p:nvPr/>
        </p:nvSpPr>
        <p:spPr>
          <a:xfrm>
            <a:off x="4841714" y="4830619"/>
            <a:ext cx="281421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/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872584"/>
              </p:ext>
            </p:extLst>
          </p:nvPr>
        </p:nvGraphicFramePr>
        <p:xfrm>
          <a:off x="5230926" y="1243052"/>
          <a:ext cx="6122874" cy="2119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4878">
                  <a:extLst>
                    <a:ext uri="{9D8B030D-6E8A-4147-A177-3AD203B41FA5}">
                      <a16:colId xmlns:a16="http://schemas.microsoft.com/office/drawing/2014/main" val="651615842"/>
                    </a:ext>
                  </a:extLst>
                </a:gridCol>
                <a:gridCol w="2597996">
                  <a:extLst>
                    <a:ext uri="{9D8B030D-6E8A-4147-A177-3AD203B41FA5}">
                      <a16:colId xmlns:a16="http://schemas.microsoft.com/office/drawing/2014/main" val="3726023778"/>
                    </a:ext>
                  </a:extLst>
                </a:gridCol>
              </a:tblGrid>
              <a:tr h="534948">
                <a:tc gridSpan="2"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Surface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agnetic susceptibility 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κ</a:t>
                      </a:r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400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 SI]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3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06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3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Minimum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74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Standard deviation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351455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7" name="Rectangle 16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15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7680" y="981442"/>
            <a:ext cx="973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Principal Components Analysis (multivariate statistics analysis)</a:t>
            </a:r>
            <a:endParaRPr lang="en-GB" sz="2800" b="1" dirty="0"/>
          </a:p>
        </p:txBody>
      </p:sp>
      <p:pic>
        <p:nvPicPr>
          <p:cNvPr id="12" name="Picture 7" descr="Correlation circle font16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657" y="2004879"/>
            <a:ext cx="5859318" cy="4031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7680" y="1483832"/>
            <a:ext cx="48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Correlation circle for </a:t>
            </a:r>
            <a:r>
              <a:rPr lang="en-GB" sz="2400" b="1" dirty="0" smtClean="0"/>
              <a:t>field results</a:t>
            </a:r>
            <a:endParaRPr lang="en-GB" sz="2400" b="1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29279"/>
              </p:ext>
            </p:extLst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llipse 1"/>
          <p:cNvSpPr/>
          <p:nvPr/>
        </p:nvSpPr>
        <p:spPr>
          <a:xfrm rot="19375927">
            <a:off x="4374771" y="4108123"/>
            <a:ext cx="1001413" cy="431738"/>
          </a:xfrm>
          <a:prstGeom prst="ellipse">
            <a:avLst/>
          </a:prstGeom>
          <a:noFill/>
          <a:ln w="1270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 rot="19375927">
            <a:off x="3381519" y="4056977"/>
            <a:ext cx="1127855" cy="567591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6705600" y="2813141"/>
            <a:ext cx="438727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ym typeface="Wingdings" panose="05000000000000000000" pitchFamily="2" charset="2"/>
              </a:rPr>
              <a:t> </a:t>
            </a:r>
            <a:r>
              <a:rPr lang="en-GB" sz="2400" dirty="0" smtClean="0"/>
              <a:t>Correlation between </a:t>
            </a:r>
            <a:r>
              <a:rPr lang="en-GB" sz="2400" b="1" dirty="0" smtClean="0"/>
              <a:t>magnetic susceptibility</a:t>
            </a:r>
            <a:r>
              <a:rPr lang="en-GB" sz="2400" dirty="0" smtClean="0"/>
              <a:t> and </a:t>
            </a:r>
            <a:r>
              <a:rPr lang="en-GB" sz="2400" b="1" dirty="0" smtClean="0"/>
              <a:t>Fe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ym typeface="Wingdings" panose="05000000000000000000" pitchFamily="2" charset="2"/>
              </a:rPr>
              <a:t> </a:t>
            </a:r>
            <a:r>
              <a:rPr lang="en-GB" sz="2400" dirty="0" smtClean="0"/>
              <a:t>Between </a:t>
            </a:r>
            <a:r>
              <a:rPr lang="en-GB" sz="2400" b="1" dirty="0" smtClean="0"/>
              <a:t>Cr</a:t>
            </a:r>
            <a:r>
              <a:rPr lang="en-GB" sz="2400" dirty="0" smtClean="0"/>
              <a:t> and </a:t>
            </a:r>
            <a:r>
              <a:rPr lang="en-GB" sz="2400" b="1" dirty="0" smtClean="0"/>
              <a:t>Mn</a:t>
            </a:r>
          </a:p>
          <a:p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8" name="Rectangle 1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0" y="614693"/>
            <a:ext cx="4470196" cy="31656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686" y="731164"/>
            <a:ext cx="5610066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Field results interpolation (kriging) </a:t>
            </a:r>
            <a:endParaRPr lang="en-GB" sz="24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51250" y="3844826"/>
            <a:ext cx="4482875" cy="2902776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16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42" y="4108599"/>
            <a:ext cx="1516110" cy="2418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5642" y="1476905"/>
            <a:ext cx="1874611" cy="2092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13120" y="2125691"/>
            <a:ext cx="61079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/>
              <a:t>A relatively </a:t>
            </a:r>
            <a:r>
              <a:rPr lang="en-GB" sz="2400" b="1" dirty="0" smtClean="0"/>
              <a:t>homogeneous</a:t>
            </a:r>
            <a:r>
              <a:rPr lang="en-GB" sz="2400" dirty="0" smtClean="0"/>
              <a:t> surface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/>
              <a:t>Clear correlation between </a:t>
            </a:r>
            <a:r>
              <a:rPr lang="en-GB" sz="2400" b="1" dirty="0" smtClean="0"/>
              <a:t>magnetic susceptibility </a:t>
            </a:r>
            <a:r>
              <a:rPr lang="en-GB" sz="2400" dirty="0" smtClean="0"/>
              <a:t>and </a:t>
            </a:r>
            <a:r>
              <a:rPr lang="en-GB" sz="2400" b="1" dirty="0" smtClean="0"/>
              <a:t>iron contents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/>
              <a:t>XRF field analyses seem </a:t>
            </a:r>
            <a:r>
              <a:rPr lang="en-GB" sz="2400" b="1" dirty="0" smtClean="0"/>
              <a:t>statistically reliable </a:t>
            </a:r>
            <a:r>
              <a:rPr lang="en-GB" sz="2400" dirty="0" smtClean="0"/>
              <a:t>for iron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29279"/>
              </p:ext>
            </p:extLst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145642" y="1138351"/>
            <a:ext cx="25254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Magnetic susceptibility [SI]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0267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8" name="Rectangle 1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0" y="614693"/>
            <a:ext cx="4470196" cy="316563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51250" y="3844826"/>
            <a:ext cx="4482875" cy="2902776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17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42" y="4108599"/>
            <a:ext cx="1516110" cy="24187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5642" y="1476905"/>
            <a:ext cx="1874611" cy="20921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45642" y="1138351"/>
            <a:ext cx="25254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Magnetic susceptibility [SI]</a:t>
            </a:r>
            <a:endParaRPr lang="en-GB" sz="1600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654" y="775124"/>
            <a:ext cx="4495800" cy="308022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654" y="3903806"/>
            <a:ext cx="4478146" cy="296367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331" y="784235"/>
            <a:ext cx="1540575" cy="249116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2568" r="9196"/>
          <a:stretch/>
        </p:blipFill>
        <p:spPr>
          <a:xfrm>
            <a:off x="9899655" y="3883941"/>
            <a:ext cx="1471799" cy="2352439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51686" y="731164"/>
            <a:ext cx="5610066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Field results interpolation (kriging) </a:t>
            </a:r>
            <a:endParaRPr lang="en-GB" sz="2400" b="1" dirty="0"/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321962"/>
              </p:ext>
            </p:extLst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2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8" name="Rectangle 1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18</a:t>
            </a:fld>
            <a:endParaRPr lang="fr-FR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/>
          </p:nvPr>
        </p:nvGraphicFramePr>
        <p:xfrm>
          <a:off x="0" y="550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</a:t>
                      </a:r>
                      <a:r>
                        <a:rPr lang="en-GB" sz="2000" b="1" dirty="0" smtClean="0"/>
                        <a:t>.</a:t>
                      </a:r>
                      <a:r>
                        <a:rPr lang="en-GB" sz="2000" b="1" baseline="0" dirty="0" smtClean="0"/>
                        <a:t> </a:t>
                      </a:r>
                      <a:r>
                        <a:rPr lang="en-GB" sz="2000" b="1" dirty="0" smtClean="0"/>
                        <a:t>Field analyses</a:t>
                      </a:r>
                      <a:endParaRPr lang="en-GB" sz="2000" b="1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III. </a:t>
                      </a:r>
                      <a:r>
                        <a:rPr lang="en-GB" sz="2000" b="0" baseline="0" dirty="0" smtClean="0"/>
                        <a:t>Laboratory analyses</a:t>
                      </a:r>
                      <a:endParaRPr lang="en-GB" sz="2000" b="0" dirty="0" smtClean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240972" y="2659559"/>
            <a:ext cx="97100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800" dirty="0" smtClean="0"/>
              <a:t>Coupled magnetic and chemical measurements enabled a quick reconnaissance of the field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800" dirty="0" smtClean="0"/>
              <a:t>The material is relatively homogeneous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680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7" name="Rectangle 16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6" y="1030746"/>
            <a:ext cx="5578626" cy="32353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72868" y="4280474"/>
            <a:ext cx="353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31 sampling points, 10m apart, according to 2 directions</a:t>
            </a:r>
            <a:endParaRPr lang="en-GB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19</a:t>
            </a:fld>
            <a:endParaRPr lang="fr-FR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778789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7512"/>
          <a:stretch/>
        </p:blipFill>
        <p:spPr>
          <a:xfrm>
            <a:off x="4895272" y="765471"/>
            <a:ext cx="7296727" cy="5395978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2" name="Rectangle 11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</a:t>
            </a:fld>
            <a:endParaRPr lang="fr-FR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096000" y="1200728"/>
            <a:ext cx="440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Châteauneuf steel-making site, </a:t>
            </a:r>
          </a:p>
          <a:p>
            <a:pPr algn="ctr"/>
            <a:r>
              <a:rPr lang="en-GB" sz="2400" b="1" dirty="0" smtClean="0"/>
              <a:t>Industeel, (Loire, France)</a:t>
            </a:r>
            <a:endParaRPr lang="en-GB" sz="2400" b="1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6</a:t>
            </a:r>
            <a:r>
              <a:rPr lang="fr-FR" baseline="30000" dirty="0" smtClean="0">
                <a:solidFill>
                  <a:schemeClr val="bg1"/>
                </a:solidFill>
              </a:rPr>
              <a:t>th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Slag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Valorsiation</a:t>
            </a:r>
            <a:r>
              <a:rPr lang="fr-FR" dirty="0" smtClean="0">
                <a:solidFill>
                  <a:schemeClr val="bg1"/>
                </a:solidFill>
              </a:rPr>
              <a:t> Symposium, Mechelen, </a:t>
            </a:r>
            <a:r>
              <a:rPr lang="fr-FR" dirty="0" err="1" smtClean="0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/>
          <a:stretch/>
        </p:blipFill>
        <p:spPr>
          <a:xfrm>
            <a:off x="0" y="1024415"/>
            <a:ext cx="4887749" cy="50788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62151" y="3906981"/>
            <a:ext cx="157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EA5211"/>
                </a:solidFill>
              </a:rPr>
              <a:t>Industeel Châteauneuf</a:t>
            </a:r>
            <a:endParaRPr lang="en-GB" sz="1400" b="1" dirty="0">
              <a:solidFill>
                <a:srgbClr val="EA52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5" name="Rectangle 24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6" y="1030746"/>
            <a:ext cx="5578626" cy="32353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72868" y="4280474"/>
            <a:ext cx="353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31 sampling points, 10m apart, according to 2 directions</a:t>
            </a:r>
            <a:endParaRPr lang="en-GB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20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Flèche droite 27"/>
          <p:cNvSpPr/>
          <p:nvPr/>
        </p:nvSpPr>
        <p:spPr>
          <a:xfrm rot="2161025">
            <a:off x="8193898" y="2023486"/>
            <a:ext cx="436477" cy="297178"/>
          </a:xfrm>
          <a:prstGeom prst="rightArrow">
            <a:avLst>
              <a:gd name="adj1" fmla="val 26461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778" y="2713028"/>
            <a:ext cx="2610665" cy="218460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8752230" y="2022370"/>
            <a:ext cx="3389494" cy="61555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Magnetic susceptibility measurement</a:t>
            </a:r>
            <a:r>
              <a:rPr lang="en-GB" sz="1600" dirty="0" smtClean="0"/>
              <a:t> with </a:t>
            </a:r>
            <a:r>
              <a:rPr lang="en-GB" dirty="0" err="1"/>
              <a:t>Agico</a:t>
            </a:r>
            <a:r>
              <a:rPr lang="en-GB" dirty="0"/>
              <a:t> </a:t>
            </a:r>
            <a:r>
              <a:rPr lang="en-GB" dirty="0" smtClean="0"/>
              <a:t>MKF1-FA </a:t>
            </a:r>
            <a:r>
              <a:rPr lang="en-GB" sz="1600" dirty="0" err="1" smtClean="0"/>
              <a:t>Kappabridge</a:t>
            </a:r>
            <a:endParaRPr lang="en-GB" sz="16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001" y="1047556"/>
            <a:ext cx="1930135" cy="1390037"/>
          </a:xfrm>
          <a:prstGeom prst="rect">
            <a:avLst/>
          </a:prstGeom>
        </p:spPr>
      </p:pic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64924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5" name="Rectangle 24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6" y="1030746"/>
            <a:ext cx="5578626" cy="323539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1335" y="4577302"/>
            <a:ext cx="2277195" cy="21516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72868" y="4280474"/>
            <a:ext cx="353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31 sampling points, 10m apart, according to 2 directions</a:t>
            </a:r>
            <a:endParaRPr lang="en-GB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21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Flèche droite 27"/>
          <p:cNvSpPr/>
          <p:nvPr/>
        </p:nvSpPr>
        <p:spPr>
          <a:xfrm rot="2161025">
            <a:off x="8193898" y="2023486"/>
            <a:ext cx="436477" cy="297178"/>
          </a:xfrm>
          <a:prstGeom prst="rightArrow">
            <a:avLst>
              <a:gd name="adj1" fmla="val 26461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èche droite 28"/>
          <p:cNvSpPr/>
          <p:nvPr/>
        </p:nvSpPr>
        <p:spPr>
          <a:xfrm rot="8890872">
            <a:off x="8661675" y="2803152"/>
            <a:ext cx="432211" cy="316942"/>
          </a:xfrm>
          <a:prstGeom prst="rightArrow">
            <a:avLst>
              <a:gd name="adj1" fmla="val 2275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ZoneTexte 29"/>
          <p:cNvSpPr txBox="1"/>
          <p:nvPr/>
        </p:nvSpPr>
        <p:spPr>
          <a:xfrm>
            <a:off x="6896522" y="3054915"/>
            <a:ext cx="1669263" cy="3693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Fine crushing</a:t>
            </a:r>
            <a:endParaRPr lang="en-GB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778" y="2713028"/>
            <a:ext cx="2610665" cy="218460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8752230" y="2022370"/>
            <a:ext cx="3389494" cy="61555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Magnetic susceptibility measurement</a:t>
            </a:r>
            <a:r>
              <a:rPr lang="en-GB" sz="1600" dirty="0" smtClean="0"/>
              <a:t> with </a:t>
            </a:r>
            <a:r>
              <a:rPr lang="en-GB" dirty="0" err="1"/>
              <a:t>Agico</a:t>
            </a:r>
            <a:r>
              <a:rPr lang="en-GB" dirty="0"/>
              <a:t> </a:t>
            </a:r>
            <a:r>
              <a:rPr lang="en-GB" dirty="0" smtClean="0"/>
              <a:t>MKF1-FA </a:t>
            </a:r>
            <a:r>
              <a:rPr lang="en-GB" sz="1600" dirty="0" err="1" smtClean="0"/>
              <a:t>Kappabridge</a:t>
            </a:r>
            <a:endParaRPr lang="en-GB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6177225" y="3943571"/>
            <a:ext cx="3025413" cy="58477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Chemical analyses </a:t>
            </a:r>
          </a:p>
          <a:p>
            <a:pPr algn="ctr"/>
            <a:r>
              <a:rPr lang="en-GB" sz="1600" dirty="0" smtClean="0"/>
              <a:t>with </a:t>
            </a:r>
            <a:r>
              <a:rPr lang="en-GB" sz="1600" dirty="0" err="1" smtClean="0"/>
              <a:t>pXRF</a:t>
            </a:r>
            <a:r>
              <a:rPr lang="en-GB" sz="1600" dirty="0" smtClean="0"/>
              <a:t> Olympus Vanta Serie M</a:t>
            </a:r>
            <a:endParaRPr lang="en-GB" sz="1600" dirty="0"/>
          </a:p>
        </p:txBody>
      </p:sp>
      <p:sp>
        <p:nvSpPr>
          <p:cNvPr id="33" name="Flèche droite 32"/>
          <p:cNvSpPr/>
          <p:nvPr/>
        </p:nvSpPr>
        <p:spPr>
          <a:xfrm rot="5400000">
            <a:off x="7470385" y="3542377"/>
            <a:ext cx="412970" cy="321688"/>
          </a:xfrm>
          <a:prstGeom prst="rightArrow">
            <a:avLst>
              <a:gd name="adj1" fmla="val 2449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001" y="1047556"/>
            <a:ext cx="1930135" cy="1390037"/>
          </a:xfrm>
          <a:prstGeom prst="rect">
            <a:avLst/>
          </a:prstGeom>
        </p:spPr>
      </p:pic>
      <p:graphicFrame>
        <p:nvGraphicFramePr>
          <p:cNvPr id="27" name="Tableau 26"/>
          <p:cNvGraphicFramePr>
            <a:graphicFrameLocks noGrp="1"/>
          </p:cNvGraphicFramePr>
          <p:nvPr>
            <p:extLst/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5" name="Rectangle 14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9144000" y="6367619"/>
            <a:ext cx="2743200" cy="365125"/>
          </a:xfrm>
        </p:spPr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22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554"/>
          <a:stretch/>
        </p:blipFill>
        <p:spPr bwMode="auto">
          <a:xfrm>
            <a:off x="1028988" y="1628775"/>
            <a:ext cx="3647516" cy="3790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Laboratory results</a:t>
            </a:r>
            <a:endParaRPr lang="en-GB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29563" y="5516693"/>
            <a:ext cx="510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chemical composition (XRF analyses)</a:t>
            </a:r>
            <a:endParaRPr lang="en-GB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5" name="Rectangle 14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9144000" y="6367619"/>
            <a:ext cx="2743200" cy="365125"/>
          </a:xfrm>
        </p:spPr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23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554"/>
          <a:stretch/>
        </p:blipFill>
        <p:spPr bwMode="auto">
          <a:xfrm>
            <a:off x="1028988" y="1628775"/>
            <a:ext cx="3647516" cy="3790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Laboratory results</a:t>
            </a:r>
            <a:endParaRPr lang="en-GB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29563" y="5516693"/>
            <a:ext cx="510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chemical composition (XRF analyses)</a:t>
            </a:r>
            <a:endParaRPr lang="en-GB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861306" y="5516693"/>
            <a:ext cx="131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Field results</a:t>
            </a:r>
            <a:endParaRPr lang="en-GB" dirty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/>
          </p:nvPr>
        </p:nvGraphicFramePr>
        <p:xfrm>
          <a:off x="5987197" y="1351986"/>
          <a:ext cx="5058383" cy="4349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7" name="Rectangle 16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9144000" y="6367619"/>
            <a:ext cx="2743200" cy="365125"/>
          </a:xfrm>
        </p:spPr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24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Laboratory results</a:t>
            </a:r>
            <a:endParaRPr lang="en-GB" sz="2800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37309"/>
              </p:ext>
            </p:extLst>
          </p:nvPr>
        </p:nvGraphicFramePr>
        <p:xfrm>
          <a:off x="5230926" y="1243052"/>
          <a:ext cx="655467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461">
                  <a:extLst>
                    <a:ext uri="{9D8B030D-6E8A-4147-A177-3AD203B41FA5}">
                      <a16:colId xmlns:a16="http://schemas.microsoft.com/office/drawing/2014/main" val="651615842"/>
                    </a:ext>
                  </a:extLst>
                </a:gridCol>
                <a:gridCol w="2781213">
                  <a:extLst>
                    <a:ext uri="{9D8B030D-6E8A-4147-A177-3AD203B41FA5}">
                      <a16:colId xmlns:a16="http://schemas.microsoft.com/office/drawing/2014/main" val="37260237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Mass specific magnetic susceptibility </a:t>
                      </a: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χ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-6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/kg]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3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06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3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Minimum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74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Standard deviation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351455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563461"/>
              </p:ext>
            </p:extLst>
          </p:nvPr>
        </p:nvGraphicFramePr>
        <p:xfrm>
          <a:off x="5230926" y="3731416"/>
          <a:ext cx="663722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959">
                  <a:extLst>
                    <a:ext uri="{9D8B030D-6E8A-4147-A177-3AD203B41FA5}">
                      <a16:colId xmlns:a16="http://schemas.microsoft.com/office/drawing/2014/main" val="651615842"/>
                    </a:ext>
                  </a:extLst>
                </a:gridCol>
                <a:gridCol w="2424959">
                  <a:extLst>
                    <a:ext uri="{9D8B030D-6E8A-4147-A177-3AD203B41FA5}">
                      <a16:colId xmlns:a16="http://schemas.microsoft.com/office/drawing/2014/main" val="4218063509"/>
                    </a:ext>
                  </a:extLst>
                </a:gridCol>
                <a:gridCol w="1787306">
                  <a:extLst>
                    <a:ext uri="{9D8B030D-6E8A-4147-A177-3AD203B41FA5}">
                      <a16:colId xmlns:a16="http://schemas.microsoft.com/office/drawing/2014/main" val="372602377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Some common magnetic susceptibility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values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-6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/kg]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35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Magnetite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(Fe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0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Ferrimagnetic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580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06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Metallic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aseline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ron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Ferromagnetic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59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Hematite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(Fe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0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Antiferromagnetic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0,10 – 7,60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3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Topsoils</a:t>
                      </a:r>
                      <a:r>
                        <a:rPr lang="en-GB" sz="2000" baseline="30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0,01 - 20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74717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230926" y="5876977"/>
            <a:ext cx="6471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aseline="30000" dirty="0" smtClean="0"/>
              <a:t>a </a:t>
            </a:r>
            <a:r>
              <a:rPr lang="en-GB" sz="1600" dirty="0"/>
              <a:t>Dunlop, D. J. </a:t>
            </a:r>
            <a:r>
              <a:rPr lang="en-GB" sz="1600" i="1" dirty="0"/>
              <a:t>et al.</a:t>
            </a:r>
            <a:r>
              <a:rPr lang="en-GB" sz="1600" dirty="0"/>
              <a:t> (2007) ‘5.08 Magnetizations in Rocks and Minerals’.</a:t>
            </a:r>
            <a:endParaRPr lang="en-GB" sz="1600" baseline="30000" dirty="0" smtClean="0"/>
          </a:p>
          <a:p>
            <a:r>
              <a:rPr lang="en-GB" sz="1600" baseline="30000" dirty="0" smtClean="0">
                <a:solidFill>
                  <a:schemeClr val="bg1"/>
                </a:solidFill>
              </a:rPr>
              <a:t>b </a:t>
            </a:r>
            <a:r>
              <a:rPr lang="en-GB" sz="1600" dirty="0">
                <a:solidFill>
                  <a:schemeClr val="bg1"/>
                </a:solidFill>
              </a:rPr>
              <a:t>Dearing, J. A. (1994). </a:t>
            </a:r>
            <a:r>
              <a:rPr lang="en-GB" sz="1600" i="1" dirty="0">
                <a:solidFill>
                  <a:schemeClr val="bg1"/>
                </a:solidFill>
              </a:rPr>
              <a:t>Environmental magnetic susceptibility: using the Bartington MS2 system</a:t>
            </a:r>
            <a:r>
              <a:rPr lang="en-GB" sz="1600" dirty="0">
                <a:solidFill>
                  <a:schemeClr val="bg1"/>
                </a:solidFill>
              </a:rPr>
              <a:t>. Chi </a:t>
            </a:r>
            <a:r>
              <a:rPr lang="en-GB" sz="1600" dirty="0" smtClean="0">
                <a:solidFill>
                  <a:schemeClr val="bg1"/>
                </a:solidFill>
              </a:rPr>
              <a:t>Pub.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9563" y="5516693"/>
            <a:ext cx="510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Average chemical composition (XRF analyses)</a:t>
            </a:r>
            <a:endParaRPr lang="en-GB" dirty="0"/>
          </a:p>
        </p:txBody>
      </p:sp>
      <p:sp>
        <p:nvSpPr>
          <p:cNvPr id="8" name="Flèche droite 7"/>
          <p:cNvSpPr/>
          <p:nvPr/>
        </p:nvSpPr>
        <p:spPr>
          <a:xfrm>
            <a:off x="4841714" y="4830619"/>
            <a:ext cx="281421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64924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pic>
        <p:nvPicPr>
          <p:cNvPr id="15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554"/>
          <a:stretch/>
        </p:blipFill>
        <p:spPr bwMode="auto">
          <a:xfrm>
            <a:off x="1028988" y="1628775"/>
            <a:ext cx="3647516" cy="3790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31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311560"/>
            <a:ext cx="8152091" cy="4644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61448"/>
            <a:ext cx="12192000" cy="701405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>
                <a:solidFill>
                  <a:schemeClr val="bg1"/>
                </a:solidFill>
              </a:rPr>
              <a:t>25</a:t>
            </a:fld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586955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" y="6200765"/>
            <a:ext cx="1728766" cy="62277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73825" y="1074906"/>
            <a:ext cx="346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Thermomagnetic study</a:t>
            </a:r>
            <a:endParaRPr lang="en-GB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278255" y="3442525"/>
            <a:ext cx="46274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>
                <a:sym typeface="Wingdings" panose="05000000000000000000" pitchFamily="2" charset="2"/>
              </a:rPr>
              <a:t>Presence of pure magnetite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/>
              <a:t>Presence of a </a:t>
            </a:r>
            <a:r>
              <a:rPr lang="en-GB" sz="2400" b="1" dirty="0" smtClean="0"/>
              <a:t>solid solution </a:t>
            </a:r>
            <a:r>
              <a:rPr lang="en-GB" sz="2400" dirty="0" smtClean="0"/>
              <a:t>of</a:t>
            </a:r>
            <a:r>
              <a:rPr lang="en-GB" sz="2400" dirty="0"/>
              <a:t> 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sz="2400" dirty="0" err="1" smtClean="0">
                <a:solidFill>
                  <a:schemeClr val="accent5">
                    <a:lumMod val="75000"/>
                  </a:schemeClr>
                </a:solidFill>
              </a:rPr>
              <a:t>Mn,Mg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GB" sz="2400" baseline="-25000" dirty="0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</a:rPr>
              <a:t>Fe</a:t>
            </a:r>
            <a:r>
              <a:rPr lang="en-GB" sz="2400" baseline="-25000" dirty="0" smtClean="0">
                <a:solidFill>
                  <a:schemeClr val="accent5">
                    <a:lumMod val="75000"/>
                  </a:schemeClr>
                </a:solidFill>
              </a:rPr>
              <a:t>1-x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</a:rPr>
              <a:t>Fe</a:t>
            </a:r>
            <a:r>
              <a:rPr lang="en-GB" sz="24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n-GB" sz="2400" baseline="-25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dirty="0" smtClean="0"/>
              <a:t>with 0 &lt; x &lt;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71619" y="6177204"/>
            <a:ext cx="6795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aseline="30000" dirty="0" smtClean="0">
                <a:solidFill>
                  <a:schemeClr val="bg1"/>
                </a:solidFill>
              </a:rPr>
              <a:t>a </a:t>
            </a:r>
            <a:r>
              <a:rPr lang="en-GB" dirty="0" err="1" smtClean="0">
                <a:solidFill>
                  <a:schemeClr val="bg1"/>
                </a:solidFill>
              </a:rPr>
              <a:t>Cullity</a:t>
            </a:r>
            <a:r>
              <a:rPr lang="en-GB" dirty="0">
                <a:solidFill>
                  <a:schemeClr val="bg1"/>
                </a:solidFill>
              </a:rPr>
              <a:t>, B.D., Graham, C.D., 2009. Introduction to magnetic materials, 2. ed. ed. IEEE Press, Piscataway, NJ</a:t>
            </a:r>
            <a:r>
              <a:rPr lang="en-GB" dirty="0" smtClean="0">
                <a:solidFill>
                  <a:schemeClr val="bg1"/>
                </a:solidFill>
              </a:rPr>
              <a:t>. p183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36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0" name="Rectangle 9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26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7" y="2285635"/>
            <a:ext cx="4743100" cy="33165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Principal Components Analysis</a:t>
            </a:r>
            <a:endParaRPr lang="en-GB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87680" y="1543979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Correlation circle for laboratory results</a:t>
            </a:r>
            <a:endParaRPr lang="en-GB" sz="2000" b="1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64924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30" name="Ellipse 29"/>
          <p:cNvSpPr/>
          <p:nvPr/>
        </p:nvSpPr>
        <p:spPr>
          <a:xfrm rot="19375927">
            <a:off x="3355277" y="2560702"/>
            <a:ext cx="920186" cy="1186031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0" name="Rectangle 9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27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7" y="2285635"/>
            <a:ext cx="4743100" cy="33165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Principal Components Analysis</a:t>
            </a:r>
            <a:endParaRPr lang="en-GB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87680" y="1543979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Correlation circle for </a:t>
            </a:r>
            <a:r>
              <a:rPr lang="en-GB" sz="2000" b="1" dirty="0" smtClean="0"/>
              <a:t>laboratory results</a:t>
            </a:r>
            <a:endParaRPr lang="en-GB" sz="2000" b="1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30" name="Ellipse 29"/>
          <p:cNvSpPr/>
          <p:nvPr/>
        </p:nvSpPr>
        <p:spPr>
          <a:xfrm rot="19375927">
            <a:off x="3355277" y="2560702"/>
            <a:ext cx="920186" cy="1186031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5680825" y="2784598"/>
            <a:ext cx="56711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/>
              <a:t> Global correlation between magnetic susceptibility and Fe, Cr, Mn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GB" sz="2400" dirty="0" smtClean="0"/>
              <a:t> How are these elements associated in minerals ?</a:t>
            </a:r>
            <a:endParaRPr lang="en-GB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9" name="Rectangle 18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28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Mineralogy study</a:t>
            </a:r>
            <a:endParaRPr lang="en-GB" sz="2800" b="1" dirty="0"/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64924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487680" y="1730508"/>
            <a:ext cx="10159883" cy="4289562"/>
            <a:chOff x="529490" y="1585651"/>
            <a:chExt cx="10778590" cy="4689729"/>
          </a:xfrm>
        </p:grpSpPr>
        <p:grpSp>
          <p:nvGrpSpPr>
            <p:cNvPr id="9" name="Groupe 8"/>
            <p:cNvGrpSpPr/>
            <p:nvPr/>
          </p:nvGrpSpPr>
          <p:grpSpPr>
            <a:xfrm>
              <a:off x="568015" y="1619412"/>
              <a:ext cx="10740065" cy="4655968"/>
              <a:chOff x="568015" y="1619412"/>
              <a:chExt cx="10740065" cy="4655968"/>
            </a:xfrm>
          </p:grpSpPr>
          <p:grpSp>
            <p:nvGrpSpPr>
              <p:cNvPr id="30" name="Groupe 29"/>
              <p:cNvGrpSpPr/>
              <p:nvPr/>
            </p:nvGrpSpPr>
            <p:grpSpPr>
              <a:xfrm>
                <a:off x="568015" y="1619412"/>
                <a:ext cx="10264930" cy="4655968"/>
                <a:chOff x="61325" y="1540771"/>
                <a:chExt cx="10264930" cy="4655968"/>
              </a:xfrm>
            </p:grpSpPr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25" y="1540771"/>
                  <a:ext cx="6207957" cy="4655968"/>
                </a:xfrm>
                <a:prstGeom prst="rect">
                  <a:avLst/>
                </a:prstGeom>
              </p:spPr>
            </p:pic>
            <p:sp>
              <p:nvSpPr>
                <p:cNvPr id="3" name="ZoneTexte 2"/>
                <p:cNvSpPr txBox="1"/>
                <p:nvPr/>
              </p:nvSpPr>
              <p:spPr>
                <a:xfrm>
                  <a:off x="6564087" y="3330456"/>
                  <a:ext cx="272374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 smtClean="0"/>
                    <a:t>Chromite</a:t>
                  </a:r>
                </a:p>
                <a:p>
                  <a:r>
                    <a:rPr lang="en-GB" sz="2000" b="1" dirty="0"/>
                    <a:t>(</a:t>
                  </a:r>
                  <a:r>
                    <a:rPr lang="en-GB" sz="2000" b="1" dirty="0" smtClean="0"/>
                    <a:t>Fe</a:t>
                  </a:r>
                  <a:r>
                    <a:rPr lang="en-GB" sz="2000" b="1" dirty="0"/>
                    <a:t>, Mg)Cr</a:t>
                  </a:r>
                  <a:r>
                    <a:rPr lang="en-GB" sz="2000" b="1" baseline="-25000" dirty="0"/>
                    <a:t>2</a:t>
                  </a:r>
                  <a:r>
                    <a:rPr lang="en-GB" sz="2000" b="1" dirty="0"/>
                    <a:t>O</a:t>
                  </a:r>
                  <a:r>
                    <a:rPr lang="en-GB" sz="2000" b="1" baseline="-25000" dirty="0"/>
                    <a:t>4</a:t>
                  </a:r>
                  <a:endParaRPr lang="en-GB" sz="2000" b="1" dirty="0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6564087" y="2430246"/>
                  <a:ext cx="3762168" cy="7739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 smtClean="0"/>
                    <a:t>Fe – Mn - Mg oxide </a:t>
                  </a:r>
                </a:p>
                <a:p>
                  <a:r>
                    <a:rPr lang="en-GB" sz="2000" b="1" dirty="0" smtClean="0"/>
                    <a:t>(magnetite/</a:t>
                  </a:r>
                  <a:r>
                    <a:rPr lang="en-GB" sz="2000" b="1" dirty="0" err="1" smtClean="0"/>
                    <a:t>jacobsite</a:t>
                  </a:r>
                  <a:r>
                    <a:rPr lang="en-GB" sz="2000" b="1" dirty="0" smtClean="0"/>
                    <a:t>/hematite)</a:t>
                  </a:r>
                  <a:endParaRPr lang="en-GB" sz="2000" b="1" dirty="0"/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6575840" y="4144995"/>
                  <a:ext cx="272374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 err="1" smtClean="0"/>
                    <a:t>Srebrodolskite</a:t>
                  </a:r>
                  <a:r>
                    <a:rPr lang="en-GB" sz="2000" b="1" dirty="0"/>
                    <a:t> </a:t>
                  </a:r>
                  <a:r>
                    <a:rPr lang="en-GB" sz="2000" b="1" dirty="0" smtClean="0"/>
                    <a:t>Ca</a:t>
                  </a:r>
                  <a:r>
                    <a:rPr lang="en-GB" sz="2000" b="1" baseline="-25000" dirty="0" smtClean="0"/>
                    <a:t>2</a:t>
                  </a:r>
                  <a:r>
                    <a:rPr lang="en-GB" sz="2000" b="1" dirty="0" smtClean="0"/>
                    <a:t>(</a:t>
                  </a:r>
                  <a:r>
                    <a:rPr lang="en-GB" sz="2000" b="1" dirty="0" err="1" smtClean="0"/>
                    <a:t>Fe,Cr</a:t>
                  </a:r>
                  <a:r>
                    <a:rPr lang="en-GB" sz="2000" b="1" dirty="0" smtClean="0"/>
                    <a:t>)</a:t>
                  </a:r>
                  <a:r>
                    <a:rPr lang="en-GB" sz="2000" b="1" baseline="-25000" dirty="0" smtClean="0"/>
                    <a:t>2</a:t>
                  </a:r>
                  <a:r>
                    <a:rPr lang="en-GB" sz="2000" b="1" dirty="0" smtClean="0"/>
                    <a:t>O</a:t>
                  </a:r>
                  <a:r>
                    <a:rPr lang="en-GB" sz="2000" b="1" baseline="-25000" dirty="0" smtClean="0"/>
                    <a:t>5</a:t>
                  </a:r>
                  <a:endParaRPr lang="en-GB" sz="2000" b="1" dirty="0"/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6604679" y="4940688"/>
                  <a:ext cx="272374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 err="1" smtClean="0"/>
                    <a:t>Larnite</a:t>
                  </a:r>
                  <a:r>
                    <a:rPr lang="en-GB" sz="2000" b="1" dirty="0" smtClean="0"/>
                    <a:t> </a:t>
                  </a:r>
                </a:p>
                <a:p>
                  <a:r>
                    <a:rPr lang="fr-FR" sz="2000" b="1" dirty="0" smtClean="0"/>
                    <a:t>Ca</a:t>
                  </a:r>
                  <a:r>
                    <a:rPr lang="fr-FR" sz="2000" b="1" baseline="-25000" dirty="0" smtClean="0"/>
                    <a:t>2</a:t>
                  </a:r>
                  <a:r>
                    <a:rPr lang="fr-FR" sz="2000" b="1" dirty="0" smtClean="0"/>
                    <a:t>SiO</a:t>
                  </a:r>
                  <a:r>
                    <a:rPr lang="fr-FR" sz="2000" b="1" baseline="-25000" dirty="0" smtClean="0"/>
                    <a:t>4</a:t>
                  </a:r>
                  <a:endParaRPr lang="fr-FR" sz="2000" b="1" baseline="-25000" dirty="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7" name="Connecteur droit avec flèche 6"/>
                <p:cNvCxnSpPr>
                  <a:stCxn id="15" idx="1"/>
                </p:cNvCxnSpPr>
                <p:nvPr/>
              </p:nvCxnSpPr>
              <p:spPr>
                <a:xfrm flipH="1" flipV="1">
                  <a:off x="3504945" y="5007448"/>
                  <a:ext cx="3099734" cy="28718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avec flèche 15"/>
                <p:cNvCxnSpPr>
                  <a:stCxn id="11" idx="1"/>
                </p:cNvCxnSpPr>
                <p:nvPr/>
              </p:nvCxnSpPr>
              <p:spPr>
                <a:xfrm flipH="1" flipV="1">
                  <a:off x="2623608" y="4490304"/>
                  <a:ext cx="3952232" cy="863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avec flèche 16"/>
                <p:cNvCxnSpPr>
                  <a:stCxn id="3" idx="1"/>
                </p:cNvCxnSpPr>
                <p:nvPr/>
              </p:nvCxnSpPr>
              <p:spPr>
                <a:xfrm flipH="1">
                  <a:off x="1729756" y="3684399"/>
                  <a:ext cx="4834331" cy="63200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5"/>
                <p:cNvCxnSpPr>
                  <a:stCxn id="10" idx="1"/>
                </p:cNvCxnSpPr>
                <p:nvPr/>
              </p:nvCxnSpPr>
              <p:spPr>
                <a:xfrm flipH="1">
                  <a:off x="1612171" y="2817208"/>
                  <a:ext cx="4951916" cy="2502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Rectangle à coins arrondis 5"/>
              <p:cNvSpPr/>
              <p:nvPr/>
            </p:nvSpPr>
            <p:spPr>
              <a:xfrm>
                <a:off x="7070777" y="2515807"/>
                <a:ext cx="3762168" cy="760085"/>
              </a:xfrm>
              <a:prstGeom prst="roundRect">
                <a:avLst>
                  <a:gd name="adj" fmla="val 35584"/>
                </a:avLst>
              </a:prstGeom>
              <a:noFill/>
              <a:ln w="28575">
                <a:solidFill>
                  <a:srgbClr val="EA52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8083973" y="3230015"/>
                <a:ext cx="3224107" cy="403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EA5211"/>
                    </a:solidFill>
                  </a:rPr>
                  <a:t>m</a:t>
                </a:r>
                <a:r>
                  <a:rPr lang="en-GB" b="1" dirty="0" smtClean="0">
                    <a:solidFill>
                      <a:srgbClr val="EA5211"/>
                    </a:solidFill>
                  </a:rPr>
                  <a:t>agnetic mineral phases</a:t>
                </a:r>
                <a:endParaRPr lang="en-GB" b="1" dirty="0">
                  <a:solidFill>
                    <a:srgbClr val="EA5211"/>
                  </a:solidFill>
                </a:endParaRPr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6793697" y="1629307"/>
                <a:ext cx="4316327" cy="437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6B6B6B"/>
                    </a:solidFill>
                  </a:rPr>
                  <a:t>According to </a:t>
                </a:r>
                <a:r>
                  <a:rPr lang="en-GB" sz="2000" b="1" dirty="0" smtClean="0">
                    <a:solidFill>
                      <a:srgbClr val="6B6B6B"/>
                    </a:solidFill>
                  </a:rPr>
                  <a:t>EDX and XRD analyses :</a:t>
                </a:r>
                <a:endParaRPr lang="en-GB" sz="2000" b="1" dirty="0">
                  <a:solidFill>
                    <a:srgbClr val="6B6B6B"/>
                  </a:solidFill>
                </a:endParaRPr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529490" y="1585651"/>
              <a:ext cx="3161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</a:rPr>
                <a:t>SEM – BSE micrograph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5" name="Rectangle 14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29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7680" y="770083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Mineralogy study : Chromium location ?</a:t>
            </a:r>
            <a:endParaRPr lang="en-GB" sz="28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" y="1440305"/>
            <a:ext cx="3600000" cy="2700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9" y="1146301"/>
            <a:ext cx="336938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7290509" y="1774419"/>
            <a:ext cx="38002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Chromite </a:t>
            </a:r>
            <a:endParaRPr lang="en-GB" sz="2400" b="1" dirty="0" smtClean="0"/>
          </a:p>
          <a:p>
            <a:r>
              <a:rPr lang="en-GB" sz="2400" b="1" dirty="0" smtClean="0"/>
              <a:t>(</a:t>
            </a:r>
            <a:r>
              <a:rPr lang="en-GB" sz="2400" b="1" dirty="0"/>
              <a:t>Fe, </a:t>
            </a:r>
            <a:r>
              <a:rPr lang="en-GB" sz="2400" b="1" dirty="0" smtClean="0"/>
              <a:t>Mg)Cr</a:t>
            </a:r>
            <a:r>
              <a:rPr lang="en-GB" sz="2400" b="1" baseline="-25000" dirty="0" smtClean="0"/>
              <a:t>2</a:t>
            </a:r>
            <a:r>
              <a:rPr lang="en-GB" sz="2400" b="1" dirty="0" smtClean="0"/>
              <a:t>O</a:t>
            </a:r>
            <a:r>
              <a:rPr lang="en-GB" sz="2400" b="1" baseline="-25000" dirty="0" smtClean="0"/>
              <a:t>4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Cr III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hardly soluble mineral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864924"/>
              </p:ext>
            </p:extLst>
          </p:nvPr>
        </p:nvGraphicFramePr>
        <p:xfrm>
          <a:off x="0" y="4141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III. Laboratory analyses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" y="4140305"/>
            <a:ext cx="3600000" cy="2700000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29" y="3851493"/>
            <a:ext cx="340936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28649" y="1374309"/>
            <a:ext cx="2879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SEM – BSE </a:t>
            </a:r>
            <a:r>
              <a:rPr lang="en-GB" sz="2000" b="1" dirty="0" err="1" smtClean="0">
                <a:solidFill>
                  <a:schemeClr val="bg1"/>
                </a:solidFill>
              </a:rPr>
              <a:t>micrographies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650529" y="1374309"/>
            <a:ext cx="135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EDX maps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059897" y="4486816"/>
            <a:ext cx="48509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Calcium chromite CaCr</a:t>
            </a:r>
            <a:r>
              <a:rPr lang="en-GB" sz="2400" b="1" baseline="-25000" dirty="0" smtClean="0"/>
              <a:t>2</a:t>
            </a:r>
            <a:r>
              <a:rPr lang="en-GB" sz="2400" b="1" dirty="0" smtClean="0"/>
              <a:t>O</a:t>
            </a:r>
            <a:r>
              <a:rPr lang="en-GB" sz="2400" b="1" baseline="-25000" dirty="0" smtClean="0"/>
              <a:t>4</a:t>
            </a:r>
            <a:r>
              <a:rPr lang="en-GB" sz="2400" b="1" dirty="0" smtClean="0"/>
              <a:t>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Cr III</a:t>
            </a:r>
            <a:r>
              <a:rPr lang="en-GB" sz="2400" b="1" dirty="0" smtClean="0"/>
              <a:t> </a:t>
            </a:r>
          </a:p>
          <a:p>
            <a:r>
              <a:rPr lang="en-GB" sz="2400" b="1" dirty="0" smtClean="0"/>
              <a:t>or </a:t>
            </a:r>
            <a:r>
              <a:rPr lang="en-GB" sz="2400" b="1" dirty="0" err="1" smtClean="0"/>
              <a:t>chromatite</a:t>
            </a:r>
            <a:r>
              <a:rPr lang="en-GB" sz="2400" b="1" dirty="0" smtClean="0"/>
              <a:t> CaCrO</a:t>
            </a:r>
            <a:r>
              <a:rPr lang="en-GB" sz="2400" b="1" baseline="-25000" dirty="0"/>
              <a:t>4</a:t>
            </a:r>
            <a:r>
              <a:rPr lang="en-GB" sz="2400" b="1" dirty="0" smtClean="0"/>
              <a:t>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Cr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VI</a:t>
            </a: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Cr more likely to be solubilized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3271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2" name="Rectangle 11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8475" y="934934"/>
            <a:ext cx="1117948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 smtClean="0"/>
              <a:t>History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 smtClean="0"/>
              <a:t>1960 to </a:t>
            </a:r>
            <a:r>
              <a:rPr lang="en-GB" sz="2800" b="1" dirty="0" smtClean="0"/>
              <a:t>1999</a:t>
            </a:r>
            <a:r>
              <a:rPr lang="en-GB" sz="2800" b="1" dirty="0" smtClean="0"/>
              <a:t> </a:t>
            </a:r>
            <a:r>
              <a:rPr lang="en-GB" sz="2800" b="1" dirty="0" smtClean="0"/>
              <a:t>: </a:t>
            </a:r>
            <a:r>
              <a:rPr lang="en-GB" sz="2800" dirty="0" smtClean="0"/>
              <a:t>slag landfilling </a:t>
            </a: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/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281990" y="3733795"/>
            <a:ext cx="9233610" cy="2283845"/>
            <a:chOff x="1281990" y="3733795"/>
            <a:chExt cx="9233610" cy="2283845"/>
          </a:xfrm>
        </p:grpSpPr>
        <p:pic>
          <p:nvPicPr>
            <p:cNvPr id="10" name="Espace réservé du contenu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990" y="3733795"/>
              <a:ext cx="9233610" cy="228384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9532621" y="4033166"/>
              <a:ext cx="957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N-E </a:t>
              </a:r>
              <a:r>
                <a:rPr lang="fr-FR" b="1" dirty="0" smtClean="0">
                  <a:sym typeface="Wingdings" panose="05000000000000000000" pitchFamily="2" charset="2"/>
                </a:rPr>
                <a:t> </a:t>
              </a:r>
              <a:endParaRPr lang="fr-FR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610739" y="4033166"/>
              <a:ext cx="957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ym typeface="Wingdings" panose="05000000000000000000" pitchFamily="2" charset="2"/>
                </a:rPr>
                <a:t> S-O</a:t>
              </a:r>
              <a:endParaRPr lang="fr-FR" b="1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637244" y="4268068"/>
              <a:ext cx="155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Studied</a:t>
              </a:r>
              <a:r>
                <a:rPr lang="fr-FR" sz="1600" dirty="0" smtClean="0"/>
                <a:t> area</a:t>
              </a:r>
              <a:endParaRPr lang="fr-FR" sz="16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824402" y="4327474"/>
              <a:ext cx="196922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Current</a:t>
              </a:r>
              <a:r>
                <a:rPr lang="fr-F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slag</a:t>
              </a:r>
              <a:r>
                <a:rPr lang="fr-F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treatment</a:t>
              </a:r>
              <a:r>
                <a:rPr lang="fr-F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area</a:t>
              </a:r>
              <a:endPara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Accolade fermante 19"/>
            <p:cNvSpPr/>
            <p:nvPr/>
          </p:nvSpPr>
          <p:spPr>
            <a:xfrm rot="16200000" flipV="1">
              <a:off x="8395144" y="3810449"/>
              <a:ext cx="244071" cy="183641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091988" y="4281307"/>
              <a:ext cx="2806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Steel-making</a:t>
              </a:r>
              <a:r>
                <a:rPr lang="fr-FR" sz="1600" dirty="0" smtClean="0"/>
                <a:t> plant</a:t>
              </a:r>
              <a:endParaRPr lang="fr-FR" sz="1600" dirty="0"/>
            </a:p>
          </p:txBody>
        </p:sp>
        <p:sp>
          <p:nvSpPr>
            <p:cNvPr id="22" name="Accolade fermante 21"/>
            <p:cNvSpPr/>
            <p:nvPr/>
          </p:nvSpPr>
          <p:spPr>
            <a:xfrm rot="16200000" flipV="1">
              <a:off x="4410620" y="3108477"/>
              <a:ext cx="177815" cy="330661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108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0" name="Rectangle 19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30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39632" y="1820627"/>
            <a:ext cx="2405307" cy="17955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68779" y="3924359"/>
            <a:ext cx="1947010" cy="21074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7680" y="1022016"/>
            <a:ext cx="951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Leaching tests in autoclaves</a:t>
            </a:r>
            <a:endParaRPr lang="en-GB" sz="2400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487680" y="1515768"/>
            <a:ext cx="2342606" cy="4325603"/>
            <a:chOff x="487680" y="1515768"/>
            <a:chExt cx="2342606" cy="4325603"/>
          </a:xfrm>
        </p:grpSpPr>
        <p:sp>
          <p:nvSpPr>
            <p:cNvPr id="6" name="ZoneTexte 5"/>
            <p:cNvSpPr txBox="1"/>
            <p:nvPr/>
          </p:nvSpPr>
          <p:spPr>
            <a:xfrm>
              <a:off x="487680" y="5318151"/>
              <a:ext cx="2342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/>
                <a:t>L/S = 10</a:t>
              </a:r>
              <a:endParaRPr lang="en-GB" sz="2800" b="1" dirty="0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517067" y="1515768"/>
              <a:ext cx="2283823" cy="3537644"/>
              <a:chOff x="517067" y="1515768"/>
              <a:chExt cx="2283823" cy="3537644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517067" y="3336147"/>
                <a:ext cx="2283823" cy="1717265"/>
                <a:chOff x="425626" y="2156172"/>
                <a:chExt cx="2283823" cy="1717265"/>
              </a:xfrm>
            </p:grpSpPr>
            <p:sp>
              <p:nvSpPr>
                <p:cNvPr id="4" name="ZoneTexte 3"/>
                <p:cNvSpPr txBox="1"/>
                <p:nvPr/>
              </p:nvSpPr>
              <p:spPr>
                <a:xfrm>
                  <a:off x="438688" y="2156172"/>
                  <a:ext cx="2257697" cy="830997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0,250 – 1,25 mm slag grains</a:t>
                  </a:r>
                  <a:endParaRPr lang="en-GB" sz="2400" dirty="0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425626" y="3411772"/>
                  <a:ext cx="2283823" cy="461665"/>
                </a:xfrm>
                <a:prstGeom prst="rect">
                  <a:avLst/>
                </a:prstGeom>
                <a:noFill/>
                <a:ln w="28575">
                  <a:solidFill>
                    <a:srgbClr val="47CF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Deionised water</a:t>
                  </a:r>
                  <a:endParaRPr lang="en-GB" sz="2400" dirty="0"/>
                </a:p>
              </p:txBody>
            </p:sp>
            <p:sp>
              <p:nvSpPr>
                <p:cNvPr id="5" name="Croix 4"/>
                <p:cNvSpPr/>
                <p:nvPr/>
              </p:nvSpPr>
              <p:spPr>
                <a:xfrm>
                  <a:off x="1436908" y="3053206"/>
                  <a:ext cx="261256" cy="288727"/>
                </a:xfrm>
                <a:prstGeom prst="plus">
                  <a:avLst>
                    <a:gd name="adj" fmla="val 4166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2460" y="1515768"/>
                <a:ext cx="1993036" cy="1740906"/>
              </a:xfrm>
              <a:prstGeom prst="rect">
                <a:avLst/>
              </a:prstGeom>
            </p:spPr>
          </p:pic>
        </p:grpSp>
      </p:grp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380592"/>
              </p:ext>
            </p:extLst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8" name="Rectangle 2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31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39632" y="1820627"/>
            <a:ext cx="2405307" cy="17955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68779" y="3924359"/>
            <a:ext cx="1947010" cy="21074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7680" y="1022016"/>
            <a:ext cx="951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Leaching tests in autoclaves</a:t>
            </a:r>
            <a:endParaRPr lang="en-GB" sz="2400" b="1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485348"/>
              </p:ext>
            </p:extLst>
          </p:nvPr>
        </p:nvGraphicFramePr>
        <p:xfrm>
          <a:off x="6154780" y="1451597"/>
          <a:ext cx="495953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856">
                  <a:extLst>
                    <a:ext uri="{9D8B030D-6E8A-4147-A177-3AD203B41FA5}">
                      <a16:colId xmlns:a16="http://schemas.microsoft.com/office/drawing/2014/main" val="4054714417"/>
                    </a:ext>
                  </a:extLst>
                </a:gridCol>
                <a:gridCol w="2062678">
                  <a:extLst>
                    <a:ext uri="{9D8B030D-6E8A-4147-A177-3AD203B41FA5}">
                      <a16:colId xmlns:a16="http://schemas.microsoft.com/office/drawing/2014/main" val="129688541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9 tests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259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sz="2000" b="1" dirty="0" smtClean="0"/>
                        <a:t>Leaching temperatures</a:t>
                      </a:r>
                    </a:p>
                    <a:p>
                      <a:r>
                        <a:rPr lang="en-GB" sz="2000" dirty="0" smtClean="0"/>
                        <a:t>40°C</a:t>
                      </a:r>
                    </a:p>
                    <a:p>
                      <a:r>
                        <a:rPr lang="en-GB" sz="2000" dirty="0" smtClean="0"/>
                        <a:t>60°C</a:t>
                      </a:r>
                    </a:p>
                    <a:p>
                      <a:r>
                        <a:rPr lang="en-GB" sz="2000" dirty="0" smtClean="0"/>
                        <a:t>110°C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sz="2000" b="1" dirty="0" smtClean="0"/>
                        <a:t>Leaching times  </a:t>
                      </a:r>
                    </a:p>
                    <a:p>
                      <a:r>
                        <a:rPr lang="en-GB" sz="2000" dirty="0" smtClean="0"/>
                        <a:t>24h</a:t>
                      </a:r>
                    </a:p>
                    <a:p>
                      <a:r>
                        <a:rPr lang="en-GB" sz="2000" dirty="0" smtClean="0"/>
                        <a:t>7 days</a:t>
                      </a:r>
                    </a:p>
                    <a:p>
                      <a:r>
                        <a:rPr lang="en-GB" sz="2000" dirty="0" smtClean="0"/>
                        <a:t>1 month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127704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154780" y="3249775"/>
            <a:ext cx="367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EA5211"/>
                </a:solidFill>
                <a:sym typeface="Wingdings" panose="05000000000000000000" pitchFamily="2" charset="2"/>
              </a:rPr>
              <a:t> </a:t>
            </a:r>
            <a:r>
              <a:rPr lang="en-GB" sz="2000" dirty="0" smtClean="0">
                <a:solidFill>
                  <a:srgbClr val="EA5211"/>
                </a:solidFill>
              </a:rPr>
              <a:t>Increasing kinetics</a:t>
            </a:r>
            <a:endParaRPr lang="en-GB" sz="2000" dirty="0">
              <a:solidFill>
                <a:srgbClr val="EA5211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487680" y="1515768"/>
            <a:ext cx="2342606" cy="4325603"/>
            <a:chOff x="487680" y="1515768"/>
            <a:chExt cx="2342606" cy="4325603"/>
          </a:xfrm>
        </p:grpSpPr>
        <p:sp>
          <p:nvSpPr>
            <p:cNvPr id="19" name="ZoneTexte 18"/>
            <p:cNvSpPr txBox="1"/>
            <p:nvPr/>
          </p:nvSpPr>
          <p:spPr>
            <a:xfrm>
              <a:off x="487680" y="5318151"/>
              <a:ext cx="2342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/>
                <a:t>L/S = 10</a:t>
              </a:r>
              <a:endParaRPr lang="en-GB" sz="2800" b="1" dirty="0"/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517067" y="1515768"/>
              <a:ext cx="2283823" cy="3537644"/>
              <a:chOff x="517067" y="1515768"/>
              <a:chExt cx="2283823" cy="3537644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517067" y="3336147"/>
                <a:ext cx="2283823" cy="1717265"/>
                <a:chOff x="425626" y="2156172"/>
                <a:chExt cx="2283823" cy="1717265"/>
              </a:xfrm>
            </p:grpSpPr>
            <p:sp>
              <p:nvSpPr>
                <p:cNvPr id="23" name="ZoneTexte 22"/>
                <p:cNvSpPr txBox="1"/>
                <p:nvPr/>
              </p:nvSpPr>
              <p:spPr>
                <a:xfrm>
                  <a:off x="438688" y="2156172"/>
                  <a:ext cx="2257697" cy="830997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0,250 – 1,25 mm slag grains</a:t>
                  </a:r>
                  <a:endParaRPr lang="en-GB" sz="2400" dirty="0"/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425626" y="3411772"/>
                  <a:ext cx="2283823" cy="461665"/>
                </a:xfrm>
                <a:prstGeom prst="rect">
                  <a:avLst/>
                </a:prstGeom>
                <a:noFill/>
                <a:ln w="28575">
                  <a:solidFill>
                    <a:srgbClr val="47CF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Deionised water</a:t>
                  </a:r>
                  <a:endParaRPr lang="en-GB" sz="2400" dirty="0"/>
                </a:p>
              </p:txBody>
            </p:sp>
            <p:sp>
              <p:nvSpPr>
                <p:cNvPr id="25" name="Croix 24"/>
                <p:cNvSpPr/>
                <p:nvPr/>
              </p:nvSpPr>
              <p:spPr>
                <a:xfrm>
                  <a:off x="1436908" y="3053206"/>
                  <a:ext cx="261256" cy="288727"/>
                </a:xfrm>
                <a:prstGeom prst="plus">
                  <a:avLst>
                    <a:gd name="adj" fmla="val 4166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2460" y="1515768"/>
                <a:ext cx="1993036" cy="1740906"/>
              </a:xfrm>
              <a:prstGeom prst="rect">
                <a:avLst/>
              </a:prstGeom>
            </p:spPr>
          </p:pic>
        </p:grpSp>
      </p:grpSp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18992"/>
              </p:ext>
            </p:extLst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9" name="Rectangle 28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32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39632" y="1820627"/>
            <a:ext cx="2405307" cy="17955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68779" y="3924359"/>
            <a:ext cx="1947010" cy="21074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7680" y="1022016"/>
            <a:ext cx="951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Leaching tests in autoclaves</a:t>
            </a:r>
            <a:endParaRPr lang="en-GB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860866" y="4170638"/>
            <a:ext cx="60263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ym typeface="Wingdings" panose="05000000000000000000" pitchFamily="2" charset="2"/>
              </a:rPr>
              <a:t> </a:t>
            </a:r>
            <a:r>
              <a:rPr lang="en-GB" sz="2400" dirty="0" smtClean="0"/>
              <a:t>ICP-AES analyses of the resulting liquid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sym typeface="Wingdings" panose="05000000000000000000" pitchFamily="2" charset="2"/>
              </a:rPr>
              <a:t> </a:t>
            </a:r>
            <a:r>
              <a:rPr lang="en-GB" sz="2400" dirty="0" smtClean="0"/>
              <a:t>SEM and XRD analyses of the resulting solid</a:t>
            </a:r>
            <a:endParaRPr lang="en-GB" sz="2400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433140"/>
              </p:ext>
            </p:extLst>
          </p:nvPr>
        </p:nvGraphicFramePr>
        <p:xfrm>
          <a:off x="6154780" y="1451597"/>
          <a:ext cx="495953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856">
                  <a:extLst>
                    <a:ext uri="{9D8B030D-6E8A-4147-A177-3AD203B41FA5}">
                      <a16:colId xmlns:a16="http://schemas.microsoft.com/office/drawing/2014/main" val="4054714417"/>
                    </a:ext>
                  </a:extLst>
                </a:gridCol>
                <a:gridCol w="2062678">
                  <a:extLst>
                    <a:ext uri="{9D8B030D-6E8A-4147-A177-3AD203B41FA5}">
                      <a16:colId xmlns:a16="http://schemas.microsoft.com/office/drawing/2014/main" val="129688541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9 tests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259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sz="2000" b="1" dirty="0" smtClean="0"/>
                        <a:t>Leaching temperatures</a:t>
                      </a:r>
                    </a:p>
                    <a:p>
                      <a:r>
                        <a:rPr lang="en-GB" sz="2000" dirty="0" smtClean="0"/>
                        <a:t>40°C</a:t>
                      </a:r>
                    </a:p>
                    <a:p>
                      <a:r>
                        <a:rPr lang="en-GB" sz="2000" dirty="0" smtClean="0"/>
                        <a:t>60°C</a:t>
                      </a:r>
                    </a:p>
                    <a:p>
                      <a:r>
                        <a:rPr lang="en-GB" sz="2000" dirty="0" smtClean="0"/>
                        <a:t>110°C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GB" sz="2000" b="1" dirty="0" smtClean="0"/>
                        <a:t>Leaching times  </a:t>
                      </a:r>
                    </a:p>
                    <a:p>
                      <a:r>
                        <a:rPr lang="en-GB" sz="2000" dirty="0" smtClean="0"/>
                        <a:t>24h</a:t>
                      </a:r>
                    </a:p>
                    <a:p>
                      <a:r>
                        <a:rPr lang="en-GB" sz="2000" dirty="0" smtClean="0"/>
                        <a:t>7 days</a:t>
                      </a:r>
                    </a:p>
                    <a:p>
                      <a:r>
                        <a:rPr lang="en-GB" sz="2000" dirty="0" smtClean="0"/>
                        <a:t>1 month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127704"/>
                  </a:ext>
                </a:extLst>
              </a:tr>
            </a:tbl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6154780" y="3249775"/>
            <a:ext cx="367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EA5211"/>
                </a:solidFill>
                <a:sym typeface="Wingdings" panose="05000000000000000000" pitchFamily="2" charset="2"/>
              </a:rPr>
              <a:t> </a:t>
            </a:r>
            <a:r>
              <a:rPr lang="en-GB" sz="2000" dirty="0" smtClean="0">
                <a:solidFill>
                  <a:srgbClr val="EA5211"/>
                </a:solidFill>
              </a:rPr>
              <a:t>Increasing kinetics</a:t>
            </a:r>
            <a:endParaRPr lang="en-GB" sz="2000" dirty="0">
              <a:solidFill>
                <a:srgbClr val="EA5211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487680" y="1515768"/>
            <a:ext cx="2342606" cy="4325603"/>
            <a:chOff x="487680" y="1515768"/>
            <a:chExt cx="2342606" cy="4325603"/>
          </a:xfrm>
        </p:grpSpPr>
        <p:sp>
          <p:nvSpPr>
            <p:cNvPr id="20" name="ZoneTexte 19"/>
            <p:cNvSpPr txBox="1"/>
            <p:nvPr/>
          </p:nvSpPr>
          <p:spPr>
            <a:xfrm>
              <a:off x="487680" y="5318151"/>
              <a:ext cx="2342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/>
                <a:t>L/S = 10</a:t>
              </a:r>
              <a:endParaRPr lang="en-GB" sz="2800" b="1" dirty="0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517067" y="1515768"/>
              <a:ext cx="2283823" cy="3537644"/>
              <a:chOff x="517067" y="1515768"/>
              <a:chExt cx="2283823" cy="3537644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517067" y="3336147"/>
                <a:ext cx="2283823" cy="1717265"/>
                <a:chOff x="425626" y="2156172"/>
                <a:chExt cx="2283823" cy="1717265"/>
              </a:xfrm>
            </p:grpSpPr>
            <p:sp>
              <p:nvSpPr>
                <p:cNvPr id="24" name="ZoneTexte 23"/>
                <p:cNvSpPr txBox="1"/>
                <p:nvPr/>
              </p:nvSpPr>
              <p:spPr>
                <a:xfrm>
                  <a:off x="438688" y="2156172"/>
                  <a:ext cx="2257697" cy="830997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0,250 – 1,25 mm slag grains</a:t>
                  </a:r>
                  <a:endParaRPr lang="en-GB" sz="2400" dirty="0"/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425626" y="3411772"/>
                  <a:ext cx="2283823" cy="461665"/>
                </a:xfrm>
                <a:prstGeom prst="rect">
                  <a:avLst/>
                </a:prstGeom>
                <a:noFill/>
                <a:ln w="28575">
                  <a:solidFill>
                    <a:srgbClr val="47CF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Deionised water</a:t>
                  </a:r>
                  <a:endParaRPr lang="en-GB" sz="2400" dirty="0"/>
                </a:p>
              </p:txBody>
            </p:sp>
            <p:sp>
              <p:nvSpPr>
                <p:cNvPr id="26" name="Croix 25"/>
                <p:cNvSpPr/>
                <p:nvPr/>
              </p:nvSpPr>
              <p:spPr>
                <a:xfrm>
                  <a:off x="1436908" y="3053206"/>
                  <a:ext cx="261256" cy="288727"/>
                </a:xfrm>
                <a:prstGeom prst="plus">
                  <a:avLst>
                    <a:gd name="adj" fmla="val 4166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2460" y="1515768"/>
                <a:ext cx="1993036" cy="1740906"/>
              </a:xfrm>
              <a:prstGeom prst="rect">
                <a:avLst/>
              </a:prstGeom>
            </p:spPr>
          </p:pic>
        </p:grpSp>
      </p:grp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189429"/>
              </p:ext>
            </p:extLst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1" name="Rectangle 10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33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Leaching results</a:t>
            </a:r>
            <a:endParaRPr lang="en-GB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87679" y="1504662"/>
            <a:ext cx="1163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No visible mineralogy difference between initial and leached material 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134418"/>
              </p:ext>
            </p:extLst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1" name="Rectangle 10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34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Leaching results</a:t>
            </a:r>
            <a:endParaRPr lang="en-GB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87679" y="1504662"/>
            <a:ext cx="11630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No visible mineralogy difference between initial and leached material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Very low metal extraction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Only </a:t>
            </a:r>
            <a:r>
              <a:rPr lang="en-GB" sz="2400" b="1" dirty="0" smtClean="0"/>
              <a:t>Ca</a:t>
            </a:r>
            <a:r>
              <a:rPr lang="en-GB" sz="2400" dirty="0" smtClean="0"/>
              <a:t> and</a:t>
            </a:r>
            <a:r>
              <a:rPr lang="en-GB" sz="2400" b="1" dirty="0" smtClean="0"/>
              <a:t> Cr </a:t>
            </a:r>
            <a:r>
              <a:rPr lang="en-GB" sz="2400" dirty="0" smtClean="0"/>
              <a:t>concentrations were significant</a:t>
            </a:r>
            <a:endParaRPr lang="en-GB" sz="24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056237"/>
              </p:ext>
            </p:extLst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6" name="Rectangle 15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35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Leaching results</a:t>
            </a:r>
            <a:endParaRPr lang="en-GB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87679" y="1504662"/>
            <a:ext cx="11630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No visible mineralogy difference between initial and leached material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Very low metal extraction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Only </a:t>
            </a:r>
            <a:r>
              <a:rPr lang="en-GB" sz="2400" b="1" dirty="0" smtClean="0"/>
              <a:t>Ca</a:t>
            </a:r>
            <a:r>
              <a:rPr lang="en-GB" sz="2400" dirty="0" smtClean="0"/>
              <a:t> and</a:t>
            </a:r>
            <a:r>
              <a:rPr lang="en-GB" sz="2400" b="1" dirty="0" smtClean="0"/>
              <a:t> Cr </a:t>
            </a:r>
            <a:r>
              <a:rPr lang="en-GB" sz="2400" dirty="0" smtClean="0"/>
              <a:t>concentrations were significant</a:t>
            </a:r>
            <a:endParaRPr lang="en-GB" sz="2400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607555"/>
              </p:ext>
            </p:extLst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97859"/>
              </p:ext>
            </p:extLst>
          </p:nvPr>
        </p:nvGraphicFramePr>
        <p:xfrm>
          <a:off x="487678" y="2267502"/>
          <a:ext cx="5248766" cy="3893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462961"/>
              </p:ext>
            </p:extLst>
          </p:nvPr>
        </p:nvGraphicFramePr>
        <p:xfrm>
          <a:off x="5465666" y="2267500"/>
          <a:ext cx="5248800" cy="389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866536" y="3779116"/>
            <a:ext cx="195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C000"/>
                </a:solidFill>
              </a:rPr>
              <a:t>Average = 0,16%</a:t>
            </a:r>
            <a:endParaRPr lang="en-GB" sz="1400" b="1" dirty="0">
              <a:solidFill>
                <a:srgbClr val="FFC000"/>
              </a:solidFill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6727392" y="3151761"/>
            <a:ext cx="2737621" cy="1381327"/>
          </a:xfrm>
          <a:custGeom>
            <a:avLst/>
            <a:gdLst>
              <a:gd name="connsiteX0" fmla="*/ 0 w 2859932"/>
              <a:gd name="connsiteY0" fmla="*/ 1235413 h 1235413"/>
              <a:gd name="connsiteX1" fmla="*/ 904673 w 2859932"/>
              <a:gd name="connsiteY1" fmla="*/ 428017 h 1235413"/>
              <a:gd name="connsiteX2" fmla="*/ 2859932 w 2859932"/>
              <a:gd name="connsiteY2" fmla="*/ 0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9932" h="1235413">
                <a:moveTo>
                  <a:pt x="0" y="1235413"/>
                </a:moveTo>
                <a:cubicBezTo>
                  <a:pt x="214009" y="934666"/>
                  <a:pt x="428018" y="633919"/>
                  <a:pt x="904673" y="428017"/>
                </a:cubicBezTo>
                <a:cubicBezTo>
                  <a:pt x="1381328" y="222115"/>
                  <a:pt x="2120630" y="111057"/>
                  <a:pt x="2859932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riangle isocèle 28"/>
          <p:cNvSpPr/>
          <p:nvPr/>
        </p:nvSpPr>
        <p:spPr>
          <a:xfrm rot="4905354">
            <a:off x="9404459" y="3078685"/>
            <a:ext cx="238597" cy="141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6" name="Rectangle 15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36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7680" y="981442"/>
            <a:ext cx="80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Leaching results</a:t>
            </a:r>
            <a:endParaRPr lang="en-GB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87679" y="1504662"/>
            <a:ext cx="1163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 smtClean="0"/>
              <a:t>Preferential leaching of Cr when associated to Ca</a:t>
            </a:r>
            <a:endParaRPr lang="en-GB" sz="2400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0" y="-3952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IV. Experimental tests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graphicFrame>
        <p:nvGraphicFramePr>
          <p:cNvPr id="18" name="Graphique 17"/>
          <p:cNvGraphicFramePr>
            <a:graphicFrameLocks/>
          </p:cNvGraphicFramePr>
          <p:nvPr>
            <p:extLst/>
          </p:nvPr>
        </p:nvGraphicFramePr>
        <p:xfrm>
          <a:off x="487678" y="2267502"/>
          <a:ext cx="5248766" cy="3893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5465666" y="2267500"/>
          <a:ext cx="5248800" cy="389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866536" y="3779116"/>
            <a:ext cx="1955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C000"/>
                </a:solidFill>
              </a:rPr>
              <a:t>Average = 0,16%</a:t>
            </a:r>
            <a:endParaRPr lang="en-GB" sz="1400" b="1" dirty="0">
              <a:solidFill>
                <a:srgbClr val="FFC000"/>
              </a:solidFill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6727392" y="3151761"/>
            <a:ext cx="2737621" cy="1381327"/>
          </a:xfrm>
          <a:custGeom>
            <a:avLst/>
            <a:gdLst>
              <a:gd name="connsiteX0" fmla="*/ 0 w 2859932"/>
              <a:gd name="connsiteY0" fmla="*/ 1235413 h 1235413"/>
              <a:gd name="connsiteX1" fmla="*/ 904673 w 2859932"/>
              <a:gd name="connsiteY1" fmla="*/ 428017 h 1235413"/>
              <a:gd name="connsiteX2" fmla="*/ 2859932 w 2859932"/>
              <a:gd name="connsiteY2" fmla="*/ 0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9932" h="1235413">
                <a:moveTo>
                  <a:pt x="0" y="1235413"/>
                </a:moveTo>
                <a:cubicBezTo>
                  <a:pt x="214009" y="934666"/>
                  <a:pt x="428018" y="633919"/>
                  <a:pt x="904673" y="428017"/>
                </a:cubicBezTo>
                <a:cubicBezTo>
                  <a:pt x="1381328" y="222115"/>
                  <a:pt x="2120630" y="111057"/>
                  <a:pt x="2859932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riangle isocèle 28"/>
          <p:cNvSpPr/>
          <p:nvPr/>
        </p:nvSpPr>
        <p:spPr>
          <a:xfrm rot="4905354">
            <a:off x="9404459" y="3078685"/>
            <a:ext cx="238597" cy="141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8" name="Rectangle 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37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0563" y="1859340"/>
            <a:ext cx="10810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800" dirty="0" smtClean="0"/>
              <a:t>Magnetic measurements showed a </a:t>
            </a:r>
            <a:r>
              <a:rPr lang="en-GB" sz="2800" dirty="0"/>
              <a:t>relatively homogeneous </a:t>
            </a:r>
            <a:r>
              <a:rPr lang="en-GB" sz="2800" dirty="0" smtClean="0"/>
              <a:t>slagheap surface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0" y="-6399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V. Conclusions</a:t>
                      </a:r>
                      <a:r>
                        <a:rPr lang="en-GB" sz="2000" baseline="0" dirty="0" smtClean="0"/>
                        <a:t> and prospects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8" name="Rectangle 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38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0563" y="1859340"/>
            <a:ext cx="1081087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800" dirty="0" smtClean="0"/>
              <a:t>Magnetic measurements showed </a:t>
            </a:r>
            <a:r>
              <a:rPr lang="en-GB" sz="2800" dirty="0"/>
              <a:t>a relatively </a:t>
            </a:r>
            <a:r>
              <a:rPr lang="en-GB" sz="2800" dirty="0" smtClean="0"/>
              <a:t>homogeneous slagheap surface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800" dirty="0" smtClean="0"/>
              <a:t>High global magnetic susceptibility of the material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0" y="-6399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V. Conclusions</a:t>
                      </a:r>
                      <a:r>
                        <a:rPr lang="en-GB" sz="2000" baseline="0" dirty="0" smtClean="0"/>
                        <a:t> and prospects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8" name="Rectangle 7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39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0563" y="1859340"/>
            <a:ext cx="108108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800" dirty="0" smtClean="0"/>
              <a:t>Magnetic measurements showed a </a:t>
            </a:r>
            <a:r>
              <a:rPr lang="en-GB" sz="2800" dirty="0"/>
              <a:t>relatively </a:t>
            </a:r>
            <a:r>
              <a:rPr lang="en-GB" sz="2800" dirty="0" smtClean="0"/>
              <a:t>homogeneous slagheap </a:t>
            </a:r>
            <a:r>
              <a:rPr lang="en-GB" sz="2800" dirty="0"/>
              <a:t>surface</a:t>
            </a:r>
            <a:endParaRPr lang="en-GB" sz="2800" dirty="0" smtClean="0"/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800" dirty="0"/>
              <a:t>High global magnetic susceptibility of the </a:t>
            </a:r>
            <a:r>
              <a:rPr lang="en-GB" sz="2800" dirty="0" smtClean="0"/>
              <a:t>material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800" dirty="0" smtClean="0"/>
              <a:t>As expected, high </a:t>
            </a:r>
            <a:r>
              <a:rPr lang="en-GB" sz="2800" b="1" dirty="0" smtClean="0"/>
              <a:t>magnetic susceptibility</a:t>
            </a:r>
            <a:r>
              <a:rPr lang="en-GB" sz="2800" dirty="0" smtClean="0"/>
              <a:t> values are associated to high </a:t>
            </a:r>
            <a:r>
              <a:rPr lang="en-GB" sz="2800" b="1" dirty="0" smtClean="0"/>
              <a:t>iron</a:t>
            </a:r>
            <a:r>
              <a:rPr lang="en-GB" sz="2800" dirty="0" smtClean="0"/>
              <a:t> values</a:t>
            </a:r>
            <a:endParaRPr lang="en-GB" sz="2400" dirty="0" smtClean="0"/>
          </a:p>
          <a:p>
            <a:pPr algn="just"/>
            <a:r>
              <a:rPr lang="en-GB" sz="2800" dirty="0" smtClean="0">
                <a:sym typeface="Wingdings" panose="05000000000000000000" pitchFamily="2" charset="2"/>
              </a:rPr>
              <a:t> Reliability of field chemical analyses</a:t>
            </a:r>
            <a:endParaRPr lang="en-GB" sz="2800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0" y="-6399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V. Conclusions</a:t>
                      </a:r>
                      <a:r>
                        <a:rPr lang="en-GB" sz="2000" baseline="0" dirty="0" smtClean="0"/>
                        <a:t> and prospects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2" name="Rectangle 11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4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8475" y="934934"/>
            <a:ext cx="111794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 smtClean="0"/>
              <a:t>History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 smtClean="0"/>
              <a:t>1960 to </a:t>
            </a:r>
            <a:r>
              <a:rPr lang="en-GB" sz="2800" b="1" dirty="0" smtClean="0"/>
              <a:t>1999</a:t>
            </a:r>
            <a:r>
              <a:rPr lang="en-GB" sz="2800" b="1" dirty="0" smtClean="0"/>
              <a:t> </a:t>
            </a:r>
            <a:r>
              <a:rPr lang="en-GB" sz="2800" b="1" dirty="0" smtClean="0"/>
              <a:t>: </a:t>
            </a:r>
            <a:r>
              <a:rPr lang="en-GB" sz="2800" dirty="0" smtClean="0"/>
              <a:t>slag landfilling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 smtClean="0"/>
              <a:t>1999 </a:t>
            </a:r>
            <a:r>
              <a:rPr lang="en-GB" sz="2800" dirty="0"/>
              <a:t>: </a:t>
            </a:r>
            <a:r>
              <a:rPr lang="en-GB" sz="2800" dirty="0" smtClean="0"/>
              <a:t>European Directive “Waste landfilling”</a:t>
            </a:r>
            <a:endParaRPr lang="en-GB" sz="2800" b="1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b="1" dirty="0" smtClean="0"/>
              <a:t>2006 </a:t>
            </a:r>
            <a:r>
              <a:rPr lang="en-GB" sz="2800" b="1" dirty="0"/>
              <a:t>: </a:t>
            </a:r>
            <a:r>
              <a:rPr lang="en-GB" sz="2800" dirty="0"/>
              <a:t>the process changes, slag is treated and recycled for </a:t>
            </a:r>
            <a:r>
              <a:rPr lang="en-GB" sz="2800" dirty="0" smtClean="0"/>
              <a:t>construction</a:t>
            </a:r>
            <a:endParaRPr lang="en-GB" sz="2800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/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7" name="Rectangle 16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40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33" y="2000027"/>
            <a:ext cx="4682489" cy="3058850"/>
          </a:xfrm>
          <a:prstGeom prst="rect">
            <a:avLst/>
          </a:prstGeom>
        </p:spPr>
      </p:pic>
      <p:pic>
        <p:nvPicPr>
          <p:cNvPr id="15" name="Picture 7" descr="Correlation circle font16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2680" y="1978793"/>
            <a:ext cx="4815840" cy="330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9782" y="1532427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Laboratory results </a:t>
            </a:r>
            <a:r>
              <a:rPr lang="en-GB" sz="2000" b="1" dirty="0" smtClean="0">
                <a:sym typeface="Wingdings" panose="05000000000000000000" pitchFamily="2" charset="2"/>
              </a:rPr>
              <a:t> </a:t>
            </a:r>
            <a:r>
              <a:rPr lang="en-GB" sz="2000" b="1" dirty="0" smtClean="0"/>
              <a:t>bulk analyses</a:t>
            </a:r>
            <a:endParaRPr lang="en-GB" sz="2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202680" y="1500389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Field results </a:t>
            </a:r>
            <a:r>
              <a:rPr lang="en-GB" sz="2000" b="1" dirty="0" smtClean="0">
                <a:sym typeface="Wingdings" panose="05000000000000000000" pitchFamily="2" charset="2"/>
              </a:rPr>
              <a:t> su</a:t>
            </a:r>
            <a:r>
              <a:rPr lang="en-GB" sz="2000" b="1" dirty="0" smtClean="0"/>
              <a:t>rface analyses</a:t>
            </a:r>
            <a:endParaRPr lang="en-GB" sz="2000" b="1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927411"/>
              </p:ext>
            </p:extLst>
          </p:nvPr>
        </p:nvGraphicFramePr>
        <p:xfrm>
          <a:off x="0" y="-6399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V. Conclusions</a:t>
                      </a:r>
                      <a:r>
                        <a:rPr lang="en-GB" sz="2000" baseline="0" dirty="0" smtClean="0"/>
                        <a:t> and prospects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9782" y="1031019"/>
            <a:ext cx="11512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prstClr val="black"/>
                </a:solidFill>
              </a:rPr>
              <a:t>Correlations with other metal elements (Cr, Mn) </a:t>
            </a:r>
            <a:r>
              <a:rPr lang="en-GB" sz="2800" dirty="0" smtClean="0">
                <a:solidFill>
                  <a:prstClr val="black"/>
                </a:solidFill>
              </a:rPr>
              <a:t>need to be clarified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 rot="18074001">
            <a:off x="3680891" y="2257224"/>
            <a:ext cx="575194" cy="1158346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 rot="19133740">
            <a:off x="8527321" y="3640410"/>
            <a:ext cx="849037" cy="547597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 rot="19133740">
            <a:off x="9322748" y="3644920"/>
            <a:ext cx="849037" cy="511003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7" name="Rectangle 16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41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33" y="2000027"/>
            <a:ext cx="4682489" cy="3058850"/>
          </a:xfrm>
          <a:prstGeom prst="rect">
            <a:avLst/>
          </a:prstGeom>
        </p:spPr>
      </p:pic>
      <p:pic>
        <p:nvPicPr>
          <p:cNvPr id="15" name="Picture 7" descr="Correlation circle font16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2680" y="1978793"/>
            <a:ext cx="4815840" cy="3304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9782" y="1532427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Laboratory results </a:t>
            </a:r>
            <a:r>
              <a:rPr lang="en-GB" sz="2000" b="1" dirty="0" smtClean="0">
                <a:sym typeface="Wingdings" panose="05000000000000000000" pitchFamily="2" charset="2"/>
              </a:rPr>
              <a:t> </a:t>
            </a:r>
            <a:r>
              <a:rPr lang="en-GB" sz="2000" b="1" dirty="0" smtClean="0"/>
              <a:t>bulk analyses</a:t>
            </a:r>
            <a:endParaRPr lang="en-GB" sz="2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202680" y="1500389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Field results </a:t>
            </a:r>
            <a:r>
              <a:rPr lang="en-GB" sz="2000" b="1" dirty="0" smtClean="0">
                <a:sym typeface="Wingdings" panose="05000000000000000000" pitchFamily="2" charset="2"/>
              </a:rPr>
              <a:t> su</a:t>
            </a:r>
            <a:r>
              <a:rPr lang="en-GB" sz="2000" b="1" dirty="0" smtClean="0"/>
              <a:t>rface analyses</a:t>
            </a:r>
            <a:endParaRPr lang="en-GB" sz="2000" b="1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/>
          </p:nvPr>
        </p:nvGraphicFramePr>
        <p:xfrm>
          <a:off x="0" y="-6399"/>
          <a:ext cx="12192000" cy="78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I. Context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V. Conclusions</a:t>
                      </a:r>
                      <a:r>
                        <a:rPr lang="en-GB" sz="2000" baseline="0" dirty="0" smtClean="0"/>
                        <a:t> and prospects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9782" y="1031019"/>
            <a:ext cx="11512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prstClr val="black"/>
                </a:solidFill>
              </a:rPr>
              <a:t>Correlations with other metal elements (Cr, Mn) </a:t>
            </a:r>
            <a:r>
              <a:rPr lang="en-GB" sz="2800" dirty="0" smtClean="0">
                <a:solidFill>
                  <a:prstClr val="black"/>
                </a:solidFill>
              </a:rPr>
              <a:t>need to be clarified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 rot="18074001">
            <a:off x="3680891" y="2257224"/>
            <a:ext cx="575194" cy="1158346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 rot="19133740">
            <a:off x="8527321" y="3640410"/>
            <a:ext cx="849037" cy="547597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 rot="19133740">
            <a:off x="9322748" y="3644920"/>
            <a:ext cx="849037" cy="511003"/>
          </a:xfrm>
          <a:prstGeom prst="ellipse">
            <a:avLst/>
          </a:prstGeom>
          <a:noFill/>
          <a:ln w="19050">
            <a:solidFill>
              <a:srgbClr val="E854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39782" y="5361493"/>
            <a:ext cx="11512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GB" sz="2800" dirty="0" smtClean="0">
                <a:solidFill>
                  <a:prstClr val="black"/>
                </a:solidFill>
              </a:rPr>
              <a:t>Further leaching tests will help to understand alteration processes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4725" y="879168"/>
            <a:ext cx="11222551" cy="1017722"/>
          </a:xfrm>
        </p:spPr>
        <p:txBody>
          <a:bodyPr>
            <a:normAutofit/>
          </a:bodyPr>
          <a:lstStyle/>
          <a:p>
            <a:r>
              <a:rPr lang="fr-FR" sz="4800" b="1" dirty="0" err="1" smtClean="0"/>
              <a:t>Thanks</a:t>
            </a:r>
            <a:r>
              <a:rPr lang="fr-FR" sz="4800" b="1" dirty="0" smtClean="0"/>
              <a:t> for </a:t>
            </a:r>
            <a:r>
              <a:rPr lang="fr-FR" sz="4800" b="1" dirty="0" err="1" smtClean="0"/>
              <a:t>your</a:t>
            </a:r>
            <a:r>
              <a:rPr lang="fr-FR" sz="4800" b="1" dirty="0" smtClean="0"/>
              <a:t> attention</a:t>
            </a:r>
            <a:endParaRPr lang="fr-FR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721474"/>
            <a:ext cx="12192000" cy="141379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41514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75064" y="2344366"/>
            <a:ext cx="10641873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600" b="1" dirty="0" smtClean="0"/>
              <a:t>Acknowledgements</a:t>
            </a:r>
            <a:endParaRPr lang="en-GB" sz="3600" b="1" dirty="0" smtClean="0"/>
          </a:p>
          <a:p>
            <a:pPr algn="just">
              <a:spcBef>
                <a:spcPts val="600"/>
              </a:spcBef>
            </a:pPr>
            <a:r>
              <a:rPr lang="en-US" sz="2400" b="1" dirty="0" smtClean="0"/>
              <a:t>June </a:t>
            </a:r>
            <a:r>
              <a:rPr lang="en-US" sz="2400" b="1" dirty="0" err="1"/>
              <a:t>Chevet</a:t>
            </a:r>
            <a:r>
              <a:rPr lang="en-US" sz="2400" b="1" dirty="0"/>
              <a:t> </a:t>
            </a:r>
            <a:r>
              <a:rPr lang="en-US" sz="2400" dirty="0"/>
              <a:t>(LMV, Saint-Etienne, France) for sample </a:t>
            </a:r>
            <a:r>
              <a:rPr lang="en-US" sz="2400" dirty="0" smtClean="0"/>
              <a:t>preparation in clean room, </a:t>
            </a:r>
          </a:p>
          <a:p>
            <a:pPr algn="just">
              <a:spcBef>
                <a:spcPts val="600"/>
              </a:spcBef>
            </a:pPr>
            <a:r>
              <a:rPr lang="en-US" sz="2400" b="1" dirty="0" err="1" smtClean="0"/>
              <a:t>Mhammed</a:t>
            </a:r>
            <a:r>
              <a:rPr lang="en-US" sz="2400" b="1" dirty="0" smtClean="0"/>
              <a:t> </a:t>
            </a:r>
            <a:r>
              <a:rPr lang="en-US" sz="2400" b="1" dirty="0" err="1"/>
              <a:t>Benbakkar</a:t>
            </a:r>
            <a:r>
              <a:rPr lang="en-US" sz="2400" b="1" dirty="0"/>
              <a:t> </a:t>
            </a:r>
            <a:r>
              <a:rPr lang="en-US" sz="2400" dirty="0"/>
              <a:t>and </a:t>
            </a:r>
            <a:r>
              <a:rPr lang="en-US" sz="2400" b="1" dirty="0"/>
              <a:t>Jean-Luc </a:t>
            </a:r>
            <a:r>
              <a:rPr lang="en-US" sz="2400" b="1" dirty="0" err="1"/>
              <a:t>Piro</a:t>
            </a:r>
            <a:r>
              <a:rPr lang="en-US" sz="2400" b="1" dirty="0"/>
              <a:t> </a:t>
            </a:r>
            <a:r>
              <a:rPr lang="en-US" sz="2400" dirty="0"/>
              <a:t>(LMV, Clermont-Ferrand, France) for the ICP-AES and ICP-MS </a:t>
            </a:r>
            <a:r>
              <a:rPr lang="en-US" sz="2400" dirty="0" smtClean="0"/>
              <a:t>analyses</a:t>
            </a:r>
          </a:p>
          <a:p>
            <a:pPr algn="just">
              <a:spcBef>
                <a:spcPts val="600"/>
              </a:spcBef>
            </a:pPr>
            <a:r>
              <a:rPr lang="en-US" sz="2400" b="1" dirty="0" smtClean="0"/>
              <a:t>Steve </a:t>
            </a:r>
            <a:r>
              <a:rPr lang="en-US" sz="2400" b="1" dirty="0" err="1" smtClean="0"/>
              <a:t>Peuble</a:t>
            </a:r>
            <a:r>
              <a:rPr lang="en-US" sz="2400" b="1" dirty="0" smtClean="0"/>
              <a:t> </a:t>
            </a:r>
            <a:r>
              <a:rPr lang="en-US" sz="2400" dirty="0"/>
              <a:t>and </a:t>
            </a:r>
            <a:r>
              <a:rPr lang="en-US" sz="2400" b="1" dirty="0"/>
              <a:t>Olivier </a:t>
            </a:r>
            <a:r>
              <a:rPr lang="en-US" sz="2400" b="1" dirty="0" err="1" smtClean="0"/>
              <a:t>Valfort</a:t>
            </a:r>
            <a:r>
              <a:rPr lang="en-GB" sz="2400" b="1" dirty="0" smtClean="0"/>
              <a:t> </a:t>
            </a:r>
            <a:r>
              <a:rPr lang="en-US" sz="2400" dirty="0" smtClean="0"/>
              <a:t>(EMSE, Saint-Etienne, France) for SEM and XRD analyses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500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4725" y="149504"/>
            <a:ext cx="11222551" cy="1017722"/>
          </a:xfrm>
        </p:spPr>
        <p:txBody>
          <a:bodyPr>
            <a:normAutofit/>
          </a:bodyPr>
          <a:lstStyle/>
          <a:p>
            <a:r>
              <a:rPr lang="fr-FR" sz="4800" b="1" dirty="0" err="1" smtClean="0"/>
              <a:t>References</a:t>
            </a:r>
            <a:endParaRPr lang="fr-FR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721474"/>
            <a:ext cx="12192000" cy="141379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41514"/>
          </a:xfrm>
          <a:prstGeom prst="rect">
            <a:avLst/>
          </a:prstGeom>
          <a:solidFill>
            <a:srgbClr val="EA5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77091" y="1111817"/>
            <a:ext cx="1163781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 smtClean="0"/>
              <a:t>Cao</a:t>
            </a:r>
            <a:r>
              <a:rPr lang="en-US" sz="2000" dirty="0"/>
              <a:t>, L., Appel, E., Hu, S., Yin, G., Lin, H. and </a:t>
            </a:r>
            <a:r>
              <a:rPr lang="en-US" sz="2000" dirty="0" err="1"/>
              <a:t>Rösler</a:t>
            </a:r>
            <a:r>
              <a:rPr lang="en-US" sz="2000" dirty="0"/>
              <a:t>, W. "Magnetic response to air pollution recorded by soil and dust-loaded leaves in a changing industrial environment", </a:t>
            </a:r>
            <a:r>
              <a:rPr lang="en-US" sz="2000" i="1" dirty="0"/>
              <a:t>Atmos. </a:t>
            </a:r>
            <a:r>
              <a:rPr lang="fr-FR" sz="2000" i="1" dirty="0"/>
              <a:t>Environ.</a:t>
            </a:r>
            <a:r>
              <a:rPr lang="fr-FR" sz="2000" dirty="0"/>
              <a:t> </a:t>
            </a:r>
            <a:r>
              <a:rPr lang="fr-FR" sz="2000" b="1" dirty="0"/>
              <a:t>119</a:t>
            </a:r>
            <a:r>
              <a:rPr lang="fr-FR" sz="2000" dirty="0"/>
              <a:t>, 304–313 (2015</a:t>
            </a:r>
            <a:r>
              <a:rPr lang="fr-FR" sz="2000" dirty="0" smtClean="0"/>
              <a:t>).</a:t>
            </a:r>
          </a:p>
          <a:p>
            <a:pPr algn="just">
              <a:spcAft>
                <a:spcPts val="1200"/>
              </a:spcAft>
            </a:pPr>
            <a:r>
              <a:rPr lang="en-GB" sz="2000" dirty="0" err="1" smtClean="0"/>
              <a:t>Cullity</a:t>
            </a:r>
            <a:r>
              <a:rPr lang="en-GB" sz="2000" dirty="0"/>
              <a:t>, B.D., Graham, C.D., 2009. Introduction to magnetic materials, 2. ed. ed. IEEE Press, Piscataway, NJ. </a:t>
            </a:r>
            <a:r>
              <a:rPr lang="en-GB" sz="2000" dirty="0" smtClean="0"/>
              <a:t>p183</a:t>
            </a:r>
          </a:p>
          <a:p>
            <a:pPr algn="just">
              <a:spcAft>
                <a:spcPts val="1200"/>
              </a:spcAft>
            </a:pPr>
            <a:r>
              <a:rPr lang="en-GB" sz="2000" dirty="0" smtClean="0"/>
              <a:t>Dunlop</a:t>
            </a:r>
            <a:r>
              <a:rPr lang="en-GB" sz="2000" dirty="0"/>
              <a:t>, D. J. </a:t>
            </a:r>
            <a:r>
              <a:rPr lang="en-GB" sz="2000" i="1" dirty="0"/>
              <a:t>et al.</a:t>
            </a:r>
            <a:r>
              <a:rPr lang="en-GB" sz="2000" dirty="0"/>
              <a:t> (2007) ‘5.08 Magnetizations in Rocks and Minerals’.</a:t>
            </a:r>
            <a:endParaRPr lang="en-GB" sz="2000" baseline="30000" dirty="0"/>
          </a:p>
          <a:p>
            <a:pPr algn="just">
              <a:spcAft>
                <a:spcPts val="1200"/>
              </a:spcAft>
            </a:pPr>
            <a:r>
              <a:rPr lang="en-GB" sz="2000" dirty="0" smtClean="0"/>
              <a:t>Dearing</a:t>
            </a:r>
            <a:r>
              <a:rPr lang="en-GB" sz="2000" dirty="0"/>
              <a:t>, J. A. (1994). </a:t>
            </a:r>
            <a:r>
              <a:rPr lang="en-GB" sz="2000" i="1" dirty="0"/>
              <a:t>Environmental magnetic susceptibility: using the Bartington MS2 system</a:t>
            </a:r>
            <a:r>
              <a:rPr lang="en-GB" sz="2000" dirty="0"/>
              <a:t>. Chi Pub</a:t>
            </a:r>
            <a:r>
              <a:rPr lang="en-GB" sz="2000" dirty="0" smtClean="0"/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000" dirty="0" err="1"/>
              <a:t>Engström</a:t>
            </a:r>
            <a:r>
              <a:rPr lang="en-US" sz="2000" dirty="0"/>
              <a:t>, F., </a:t>
            </a:r>
            <a:r>
              <a:rPr lang="en-US" sz="2000" dirty="0" err="1"/>
              <a:t>Adolfsson</a:t>
            </a:r>
            <a:r>
              <a:rPr lang="en-US" sz="2000" dirty="0"/>
              <a:t>, D., Yang, Q., Samuelsson, C., and </a:t>
            </a:r>
            <a:r>
              <a:rPr lang="en-US" sz="2000" dirty="0" err="1"/>
              <a:t>Björkman</a:t>
            </a:r>
            <a:r>
              <a:rPr lang="en-US" sz="2000" dirty="0"/>
              <a:t>, B. Crystallization </a:t>
            </a:r>
            <a:r>
              <a:rPr lang="en-US" sz="2000" dirty="0" err="1"/>
              <a:t>behaviour</a:t>
            </a:r>
            <a:r>
              <a:rPr lang="en-US" sz="2000" dirty="0"/>
              <a:t> of some steelmaking slags. </a:t>
            </a:r>
            <a:r>
              <a:rPr lang="en-US" sz="2000" i="1" dirty="0"/>
              <a:t>steel research international</a:t>
            </a:r>
            <a:r>
              <a:rPr lang="en-US" sz="2000" dirty="0"/>
              <a:t>, </a:t>
            </a:r>
            <a:r>
              <a:rPr lang="en-US" sz="2000" b="1" dirty="0"/>
              <a:t>81</a:t>
            </a:r>
            <a:r>
              <a:rPr lang="en-US" sz="2000" dirty="0"/>
              <a:t>(5), 362-371 (2010).</a:t>
            </a:r>
            <a:endParaRPr lang="en-GB" sz="2000" dirty="0"/>
          </a:p>
          <a:p>
            <a:pPr lvl="0" algn="just">
              <a:spcAft>
                <a:spcPts val="1200"/>
              </a:spcAft>
            </a:pPr>
            <a:r>
              <a:rPr lang="en-GB" sz="2000" dirty="0" err="1" smtClean="0"/>
              <a:t>Jordanova</a:t>
            </a:r>
            <a:r>
              <a:rPr lang="en-GB" sz="2000" dirty="0"/>
              <a:t>, D., </a:t>
            </a:r>
            <a:r>
              <a:rPr lang="en-GB" sz="2000" dirty="0" err="1"/>
              <a:t>Jordanova</a:t>
            </a:r>
            <a:r>
              <a:rPr lang="en-GB" sz="2000" dirty="0"/>
              <a:t>, N. and </a:t>
            </a:r>
            <a:r>
              <a:rPr lang="en-GB" sz="2000" dirty="0" err="1"/>
              <a:t>Petrov</a:t>
            </a:r>
            <a:r>
              <a:rPr lang="en-GB" sz="2000" dirty="0"/>
              <a:t>, P. "Magnetic susceptibility of road deposited sediments at a national scale - Relation to population size and urban pollution", </a:t>
            </a:r>
            <a:r>
              <a:rPr lang="en-GB" sz="2000" i="1" dirty="0"/>
              <a:t>Environ. </a:t>
            </a:r>
            <a:r>
              <a:rPr lang="en-GB" sz="2000" i="1" dirty="0" err="1"/>
              <a:t>Pollut</a:t>
            </a:r>
            <a:r>
              <a:rPr lang="en-GB" sz="2000" i="1" dirty="0"/>
              <a:t>.</a:t>
            </a:r>
            <a:r>
              <a:rPr lang="en-GB" sz="2000" dirty="0"/>
              <a:t> </a:t>
            </a:r>
            <a:r>
              <a:rPr lang="en-GB" sz="2000" b="1" dirty="0"/>
              <a:t>189</a:t>
            </a:r>
            <a:r>
              <a:rPr lang="en-GB" sz="2000" dirty="0"/>
              <a:t>, 239–251 (2014).</a:t>
            </a:r>
          </a:p>
          <a:p>
            <a:pPr algn="just">
              <a:spcAft>
                <a:spcPts val="1200"/>
              </a:spcAft>
            </a:pPr>
            <a:r>
              <a:rPr lang="fr-FR" sz="2000" dirty="0" err="1" smtClean="0"/>
              <a:t>Houecande</a:t>
            </a:r>
            <a:r>
              <a:rPr lang="fr-FR" sz="2000" dirty="0" smtClean="0"/>
              <a:t>, D. O. "Chimie de l'eau et transport particulaire en sol contaminé: de la zone non saturée à la zone saturée - application au site atelier de Châteauneuf", </a:t>
            </a:r>
            <a:r>
              <a:rPr lang="fr-FR" sz="2000" dirty="0" err="1" smtClean="0"/>
              <a:t>Thesis</a:t>
            </a:r>
            <a:r>
              <a:rPr lang="fr-FR" sz="2000" dirty="0" smtClean="0"/>
              <a:t>. </a:t>
            </a:r>
            <a:r>
              <a:rPr lang="en-GB" sz="2000" dirty="0" err="1" smtClean="0"/>
              <a:t>Université</a:t>
            </a:r>
            <a:r>
              <a:rPr lang="en-GB" sz="2000" dirty="0" smtClean="0"/>
              <a:t> de Lyon. (2016).</a:t>
            </a:r>
          </a:p>
          <a:p>
            <a:pPr algn="just">
              <a:spcAft>
                <a:spcPts val="1200"/>
              </a:spcAft>
            </a:pPr>
            <a:r>
              <a:rPr lang="en-GB" sz="2000" dirty="0" err="1" smtClean="0"/>
              <a:t>Mombelli</a:t>
            </a:r>
            <a:r>
              <a:rPr lang="en-GB" sz="2000" dirty="0" smtClean="0"/>
              <a:t>, D., </a:t>
            </a:r>
            <a:r>
              <a:rPr lang="en-GB" sz="2000" dirty="0" err="1" smtClean="0"/>
              <a:t>Mapelli</a:t>
            </a:r>
            <a:r>
              <a:rPr lang="en-GB" sz="2000" dirty="0" smtClean="0"/>
              <a:t> C., </a:t>
            </a:r>
            <a:r>
              <a:rPr lang="en-GB" sz="2000" dirty="0" err="1" smtClean="0"/>
              <a:t>Barella</a:t>
            </a:r>
            <a:r>
              <a:rPr lang="en-GB" sz="2000" dirty="0" smtClean="0"/>
              <a:t>, S., Di </a:t>
            </a:r>
            <a:r>
              <a:rPr lang="en-GB" sz="2000" dirty="0" err="1" smtClean="0"/>
              <a:t>Cecca</a:t>
            </a:r>
            <a:r>
              <a:rPr lang="en-GB" sz="2000" dirty="0" smtClean="0"/>
              <a:t>, C., Le </a:t>
            </a:r>
            <a:r>
              <a:rPr lang="en-GB" sz="2000" dirty="0" err="1" smtClean="0"/>
              <a:t>Saout</a:t>
            </a:r>
            <a:r>
              <a:rPr lang="en-GB" sz="2000" dirty="0" smtClean="0"/>
              <a:t>, G. and Garcia-Diaz, E. "The effect of microstructure on the leaching behaviour of electric arc furnace (EAF) carbon steel slag", Process Safety and Environmental Protection. </a:t>
            </a:r>
            <a:r>
              <a:rPr lang="en-GB" sz="2000" i="1" dirty="0" smtClean="0"/>
              <a:t>Institution of Chemical Engineers,</a:t>
            </a:r>
            <a:r>
              <a:rPr lang="en-GB" sz="2000" dirty="0" smtClean="0"/>
              <a:t> </a:t>
            </a:r>
            <a:r>
              <a:rPr lang="en-GB" sz="2000" b="1" dirty="0" smtClean="0"/>
              <a:t>102</a:t>
            </a:r>
            <a:r>
              <a:rPr lang="en-GB" sz="2000" dirty="0" smtClean="0"/>
              <a:t>, pp. 810–821. (2016).</a:t>
            </a:r>
          </a:p>
        </p:txBody>
      </p:sp>
    </p:spTree>
    <p:extLst>
      <p:ext uri="{BB962C8B-B14F-4D97-AF65-F5344CB8AC3E}">
        <p14:creationId xmlns:p14="http://schemas.microsoft.com/office/powerpoint/2010/main" val="26204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Principal Components Analyses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589"/>
            <a:ext cx="10744200" cy="751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Principal component analysis</a:t>
            </a:r>
            <a:r>
              <a:rPr lang="en-GB" sz="2000" dirty="0"/>
              <a:t> (</a:t>
            </a:r>
            <a:r>
              <a:rPr lang="en-GB" sz="2000" b="1" dirty="0"/>
              <a:t>PCA</a:t>
            </a:r>
            <a:r>
              <a:rPr lang="en-GB" sz="2000" dirty="0"/>
              <a:t>) is a statistical procedure that uses an </a:t>
            </a:r>
            <a:r>
              <a:rPr lang="en-GB" sz="2000" dirty="0">
                <a:hlinkClick r:id="rId2" tooltip="Orthogonal transformation"/>
              </a:rPr>
              <a:t>orthogonal transformation</a:t>
            </a:r>
            <a:r>
              <a:rPr lang="en-GB" sz="2000" dirty="0"/>
              <a:t> to convert a set of observations of possibly correlated </a:t>
            </a:r>
            <a:r>
              <a:rPr lang="en-GB" sz="2000" dirty="0" smtClean="0"/>
              <a:t>variables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6th Slag Valorsiation Symposium, Mechelen, Belgium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smtClean="0"/>
              <a:t>44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370" y="2529150"/>
            <a:ext cx="4682489" cy="305885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838200" y="2346039"/>
            <a:ext cx="5895110" cy="3925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Each parameter is considered as a dimension of the space 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7 parameters = space in 7 dimensions</a:t>
            </a:r>
          </a:p>
          <a:p>
            <a:pPr marL="0" indent="0">
              <a:buNone/>
            </a:pPr>
            <a:r>
              <a:rPr lang="en-GB" sz="2000" dirty="0" smtClean="0"/>
              <a:t>PCA makes a projection of the data in a 2 dimensions plan = 2 principal components = 2 vectors </a:t>
            </a:r>
            <a:r>
              <a:rPr lang="en-GB" sz="2000" b="1" dirty="0" smtClean="0">
                <a:solidFill>
                  <a:schemeClr val="accent5"/>
                </a:solidFill>
              </a:rPr>
              <a:t>x</a:t>
            </a:r>
            <a:r>
              <a:rPr lang="en-GB" sz="2000" dirty="0" smtClean="0"/>
              <a:t> and </a:t>
            </a:r>
            <a:r>
              <a:rPr lang="en-GB" sz="2000" b="1" dirty="0">
                <a:solidFill>
                  <a:schemeClr val="accent5"/>
                </a:solidFill>
              </a:rPr>
              <a:t>y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5"/>
                </a:solidFill>
              </a:rPr>
              <a:t>x</a:t>
            </a:r>
            <a:r>
              <a:rPr lang="en-GB" sz="2000" dirty="0" smtClean="0"/>
              <a:t> </a:t>
            </a:r>
            <a:r>
              <a:rPr lang="en-GB" sz="2000" dirty="0"/>
              <a:t>= (1;0) et </a:t>
            </a:r>
            <a:r>
              <a:rPr lang="en-GB" sz="2000" b="1" dirty="0">
                <a:solidFill>
                  <a:schemeClr val="accent5"/>
                </a:solidFill>
              </a:rPr>
              <a:t>y</a:t>
            </a:r>
            <a:r>
              <a:rPr lang="en-GB" sz="2000" dirty="0"/>
              <a:t> = (0;1)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Each of the 7 dimensions is a linear combination of the 2 principal components : </a:t>
            </a:r>
          </a:p>
          <a:p>
            <a:pPr marL="0" indent="0">
              <a:buNone/>
            </a:pPr>
            <a:r>
              <a:rPr lang="en-GB" sz="2000" dirty="0" smtClean="0"/>
              <a:t>Ex : </a:t>
            </a:r>
            <a:r>
              <a:rPr lang="en-GB" sz="2000" b="1" dirty="0" smtClean="0"/>
              <a:t>Al</a:t>
            </a:r>
            <a:r>
              <a:rPr lang="en-GB" sz="2000" dirty="0" smtClean="0"/>
              <a:t> = </a:t>
            </a:r>
            <a:r>
              <a:rPr lang="en-GB" sz="2000" dirty="0" err="1" smtClean="0"/>
              <a:t>a</a:t>
            </a:r>
            <a:r>
              <a:rPr lang="en-GB" sz="2000" b="1" dirty="0" err="1" smtClean="0">
                <a:solidFill>
                  <a:schemeClr val="accent5"/>
                </a:solidFill>
              </a:rPr>
              <a:t>x</a:t>
            </a:r>
            <a:r>
              <a:rPr lang="en-GB" sz="2000" dirty="0" smtClean="0"/>
              <a:t> + b</a:t>
            </a:r>
            <a:r>
              <a:rPr lang="en-GB" sz="2000" b="1" dirty="0" smtClean="0">
                <a:solidFill>
                  <a:schemeClr val="accent5"/>
                </a:solidFill>
              </a:rPr>
              <a:t>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859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6544-5C7B-4CD1-AC47-F6F794B18615}" type="slidenum">
              <a:rPr lang="fr-FR" smtClean="0"/>
              <a:t>45</a:t>
            </a:fld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591371" y="869902"/>
            <a:ext cx="8604068" cy="4789175"/>
            <a:chOff x="3301638" y="1386368"/>
            <a:chExt cx="8604068" cy="478917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638" y="1386368"/>
              <a:ext cx="8604068" cy="4789175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6617428" y="3520140"/>
              <a:ext cx="3333748" cy="2161170"/>
              <a:chOff x="6617428" y="3520140"/>
              <a:chExt cx="3333748" cy="2161170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6617428" y="3520140"/>
                <a:ext cx="3333748" cy="2161170"/>
                <a:chOff x="6617428" y="3520140"/>
                <a:chExt cx="3333748" cy="2161170"/>
              </a:xfrm>
            </p:grpSpPr>
            <p:grpSp>
              <p:nvGrpSpPr>
                <p:cNvPr id="11" name="Groupe 10"/>
                <p:cNvGrpSpPr/>
                <p:nvPr/>
              </p:nvGrpSpPr>
              <p:grpSpPr>
                <a:xfrm>
                  <a:off x="6762750" y="3520140"/>
                  <a:ext cx="2438400" cy="2161170"/>
                  <a:chOff x="5490210" y="3520140"/>
                  <a:chExt cx="2438400" cy="2161170"/>
                </a:xfrm>
              </p:grpSpPr>
              <p:cxnSp>
                <p:nvCxnSpPr>
                  <p:cNvPr id="16" name="Connecteur droit 15"/>
                  <p:cNvCxnSpPr/>
                  <p:nvPr/>
                </p:nvCxnSpPr>
                <p:spPr>
                  <a:xfrm flipV="1">
                    <a:off x="7919085" y="5171173"/>
                    <a:ext cx="9525" cy="50649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eur droit 16"/>
                  <p:cNvCxnSpPr/>
                  <p:nvPr/>
                </p:nvCxnSpPr>
                <p:spPr>
                  <a:xfrm flipH="1" flipV="1">
                    <a:off x="6816090" y="4461510"/>
                    <a:ext cx="22316" cy="12198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droit 17"/>
                  <p:cNvCxnSpPr/>
                  <p:nvPr/>
                </p:nvCxnSpPr>
                <p:spPr>
                  <a:xfrm flipH="1" flipV="1">
                    <a:off x="5490210" y="3520140"/>
                    <a:ext cx="11430" cy="21535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Connecteur droit avec flèche 11"/>
                <p:cNvCxnSpPr/>
                <p:nvPr/>
              </p:nvCxnSpPr>
              <p:spPr>
                <a:xfrm>
                  <a:off x="6783705" y="4933950"/>
                  <a:ext cx="1314450" cy="0"/>
                </a:xfrm>
                <a:prstGeom prst="straightConnector1">
                  <a:avLst/>
                </a:prstGeom>
                <a:ln w="127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ZoneTexte 12"/>
                <p:cNvSpPr txBox="1"/>
                <p:nvPr/>
              </p:nvSpPr>
              <p:spPr>
                <a:xfrm>
                  <a:off x="6617428" y="4938298"/>
                  <a:ext cx="16573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smtClean="0"/>
                    <a:t>300°C – 460°C</a:t>
                  </a:r>
                  <a:endParaRPr lang="fr-FR" sz="1600" b="1" dirty="0"/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8293827" y="5250151"/>
                  <a:ext cx="16573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smtClean="0"/>
                    <a:t>545°C – 585°C</a:t>
                  </a:r>
                  <a:endParaRPr lang="fr-FR" sz="1600" b="1" dirty="0"/>
                </a:p>
              </p:txBody>
            </p:sp>
            <p:cxnSp>
              <p:nvCxnSpPr>
                <p:cNvPr id="15" name="Connecteur droit avec flèche 14"/>
                <p:cNvCxnSpPr/>
                <p:nvPr/>
              </p:nvCxnSpPr>
              <p:spPr>
                <a:xfrm>
                  <a:off x="8855802" y="5568316"/>
                  <a:ext cx="345348" cy="11375"/>
                </a:xfrm>
                <a:prstGeom prst="straightConnector1">
                  <a:avLst/>
                </a:prstGeom>
                <a:ln w="127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Connecteur droit 9"/>
              <p:cNvCxnSpPr/>
              <p:nvPr/>
            </p:nvCxnSpPr>
            <p:spPr>
              <a:xfrm flipH="1" flipV="1">
                <a:off x="8846199" y="4619202"/>
                <a:ext cx="9603" cy="10368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ZoneTexte 20"/>
          <p:cNvSpPr txBox="1"/>
          <p:nvPr/>
        </p:nvSpPr>
        <p:spPr>
          <a:xfrm>
            <a:off x="5486594" y="1302483"/>
            <a:ext cx="3989527" cy="1339036"/>
          </a:xfrm>
          <a:prstGeom prst="roundRect">
            <a:avLst>
              <a:gd name="adj" fmla="val 85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Theoretical</a:t>
            </a:r>
            <a:r>
              <a:rPr lang="fr-FR" dirty="0" smtClean="0"/>
              <a:t> Curie temperatures </a:t>
            </a:r>
            <a:r>
              <a:rPr lang="fr-FR" baseline="30000" dirty="0" smtClean="0"/>
              <a:t>a</a:t>
            </a:r>
            <a:endParaRPr lang="fr-FR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r-FR" dirty="0" smtClean="0"/>
              <a:t>Jacobsite </a:t>
            </a:r>
            <a:r>
              <a:rPr lang="fr-FR" b="1" dirty="0" smtClean="0"/>
              <a:t>MnFe</a:t>
            </a:r>
            <a:r>
              <a:rPr lang="fr-FR" b="1" baseline="-25000" dirty="0" smtClean="0"/>
              <a:t>2</a:t>
            </a:r>
            <a:r>
              <a:rPr lang="fr-FR" b="1" dirty="0" smtClean="0"/>
              <a:t>O</a:t>
            </a:r>
            <a:r>
              <a:rPr lang="fr-FR" b="1" baseline="-25000" dirty="0" smtClean="0"/>
              <a:t>4</a:t>
            </a:r>
            <a:r>
              <a:rPr lang="fr-FR" dirty="0" smtClean="0"/>
              <a:t> : 300°C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Magnesioferrite </a:t>
            </a:r>
            <a:r>
              <a:rPr lang="fr-FR" b="1" dirty="0" smtClean="0"/>
              <a:t>MgFe</a:t>
            </a:r>
            <a:r>
              <a:rPr lang="fr-FR" b="1" baseline="-25000" dirty="0" smtClean="0"/>
              <a:t>2</a:t>
            </a:r>
            <a:r>
              <a:rPr lang="fr-FR" b="1" dirty="0" smtClean="0"/>
              <a:t>O</a:t>
            </a:r>
            <a:r>
              <a:rPr lang="fr-FR" b="1" baseline="-25000" dirty="0" smtClean="0"/>
              <a:t>4</a:t>
            </a:r>
            <a:r>
              <a:rPr lang="fr-FR" dirty="0" smtClean="0"/>
              <a:t> : 440°C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Magnetite </a:t>
            </a:r>
            <a:r>
              <a:rPr lang="fr-FR" b="1" dirty="0" smtClean="0"/>
              <a:t>Fe</a:t>
            </a:r>
            <a:r>
              <a:rPr lang="fr-FR" b="1" baseline="-25000" dirty="0" smtClean="0"/>
              <a:t>3</a:t>
            </a:r>
            <a:r>
              <a:rPr lang="fr-FR" b="1" dirty="0" smtClean="0"/>
              <a:t>O</a:t>
            </a:r>
            <a:r>
              <a:rPr lang="fr-FR" b="1" baseline="-25000" dirty="0" smtClean="0"/>
              <a:t>4</a:t>
            </a:r>
            <a:r>
              <a:rPr lang="fr-FR" dirty="0" smtClean="0"/>
              <a:t> : 585°C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3505198" y="3437466"/>
            <a:ext cx="482600" cy="93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3306233" y="2179087"/>
            <a:ext cx="482600" cy="439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3221264" y="3454884"/>
            <a:ext cx="113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heating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002342" y="2149371"/>
            <a:ext cx="113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cooling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25438" y="58372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aseline="30000" dirty="0" smtClean="0"/>
              <a:t>a </a:t>
            </a:r>
            <a:r>
              <a:rPr lang="en-GB" dirty="0" err="1" smtClean="0"/>
              <a:t>Cullity</a:t>
            </a:r>
            <a:r>
              <a:rPr lang="en-GB" dirty="0"/>
              <a:t>, B.D., Graham, C.D., 2009. Introduction to magnetic materials, 2. ed. ed. IEEE Press, Piscataway, NJ</a:t>
            </a:r>
            <a:r>
              <a:rPr lang="en-GB" dirty="0" smtClean="0"/>
              <a:t>. p183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78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2" name="Rectangle 11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5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8475" y="934934"/>
            <a:ext cx="1117948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 smtClean="0"/>
              <a:t>History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 smtClean="0"/>
              <a:t>1960 to </a:t>
            </a:r>
            <a:r>
              <a:rPr lang="en-GB" sz="2800" b="1" dirty="0" smtClean="0"/>
              <a:t>1999</a:t>
            </a:r>
            <a:r>
              <a:rPr lang="en-GB" sz="2800" b="1" dirty="0" smtClean="0"/>
              <a:t> </a:t>
            </a:r>
            <a:r>
              <a:rPr lang="en-GB" sz="2800" b="1" dirty="0" smtClean="0"/>
              <a:t>: </a:t>
            </a:r>
            <a:r>
              <a:rPr lang="en-GB" sz="2800" dirty="0" smtClean="0"/>
              <a:t>slag landfilling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 smtClean="0"/>
              <a:t>1999 </a:t>
            </a:r>
            <a:r>
              <a:rPr lang="en-GB" sz="2800" dirty="0"/>
              <a:t>: </a:t>
            </a:r>
            <a:r>
              <a:rPr lang="en-GB" sz="2800" dirty="0" smtClean="0"/>
              <a:t>European Directive </a:t>
            </a:r>
            <a:r>
              <a:rPr lang="en-GB" sz="2800" dirty="0"/>
              <a:t>“Waste landfilling</a:t>
            </a:r>
            <a:r>
              <a:rPr lang="en-GB" sz="2800" dirty="0" smtClean="0"/>
              <a:t>”</a:t>
            </a:r>
            <a:endParaRPr lang="en-GB" sz="2800" b="1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b="1" dirty="0" smtClean="0"/>
              <a:t>2006 </a:t>
            </a:r>
            <a:r>
              <a:rPr lang="en-GB" sz="2800" b="1" dirty="0"/>
              <a:t>: </a:t>
            </a:r>
            <a:r>
              <a:rPr lang="en-GB" sz="2800" dirty="0"/>
              <a:t>the process changes, slag is treated and recycled for construction</a:t>
            </a:r>
          </a:p>
          <a:p>
            <a:pPr>
              <a:spcAft>
                <a:spcPts val="600"/>
              </a:spcAft>
            </a:pPr>
            <a:r>
              <a:rPr lang="en-GB" sz="2800" dirty="0" smtClean="0"/>
              <a:t>Need </a:t>
            </a:r>
            <a:r>
              <a:rPr lang="en-GB" sz="2800" dirty="0"/>
              <a:t>to deal with slag produced </a:t>
            </a:r>
            <a:r>
              <a:rPr lang="en-GB" sz="2800" b="1" dirty="0"/>
              <a:t>before 2006 </a:t>
            </a:r>
            <a:r>
              <a:rPr lang="en-GB" sz="2800" dirty="0" smtClean="0"/>
              <a:t>which can’t be recycled</a:t>
            </a:r>
          </a:p>
          <a:p>
            <a:pPr marL="1828800" lvl="3" indent="-457200">
              <a:buFont typeface="Courier New" panose="02070309020205020404" pitchFamily="49" charset="0"/>
              <a:buChar char="o"/>
              <a:defRPr/>
            </a:pPr>
            <a:r>
              <a:rPr lang="en-GB" sz="2800" dirty="0" smtClean="0"/>
              <a:t>Too high </a:t>
            </a:r>
            <a:r>
              <a:rPr lang="en-GB" sz="2800" b="1" dirty="0" smtClean="0"/>
              <a:t>chromium</a:t>
            </a:r>
            <a:r>
              <a:rPr lang="en-GB" sz="2800" dirty="0" smtClean="0"/>
              <a:t> contents</a:t>
            </a:r>
          </a:p>
          <a:p>
            <a:pPr marL="1828800" lvl="3" indent="-457200">
              <a:buFont typeface="Courier New" panose="02070309020205020404" pitchFamily="49" charset="0"/>
              <a:buChar char="o"/>
              <a:defRPr/>
            </a:pPr>
            <a:r>
              <a:rPr lang="en-GB" sz="2800" dirty="0" smtClean="0"/>
              <a:t>Risk of</a:t>
            </a:r>
            <a:r>
              <a:rPr lang="en-GB" sz="2800" b="1" dirty="0" smtClean="0"/>
              <a:t> transfer </a:t>
            </a:r>
            <a:r>
              <a:rPr lang="en-GB" sz="2800" dirty="0" smtClean="0"/>
              <a:t>toward water or soils</a:t>
            </a:r>
          </a:p>
          <a:p>
            <a:pPr marL="1828800" lvl="3" indent="-457200">
              <a:buFont typeface="Courier New" panose="02070309020205020404" pitchFamily="49" charset="0"/>
              <a:buChar char="o"/>
              <a:defRPr/>
            </a:pPr>
            <a:r>
              <a:rPr lang="en-GB" sz="2800" dirty="0" smtClean="0"/>
              <a:t>A</a:t>
            </a:r>
            <a:r>
              <a:rPr lang="en-GB" sz="2800" b="1" dirty="0" smtClean="0"/>
              <a:t> too large volume </a:t>
            </a:r>
            <a:r>
              <a:rPr lang="en-GB" sz="2800" dirty="0" smtClean="0"/>
              <a:t>to be transported and treated (&gt;40000m</a:t>
            </a:r>
            <a:r>
              <a:rPr lang="en-GB" sz="2800" baseline="30000" dirty="0" smtClean="0"/>
              <a:t>3</a:t>
            </a:r>
            <a:r>
              <a:rPr lang="en-GB" sz="2800" dirty="0" smtClean="0"/>
              <a:t>)</a:t>
            </a:r>
            <a:endParaRPr lang="en-GB" sz="2800" dirty="0" smtClean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/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12" name="Rectangle 11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6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8475" y="934934"/>
            <a:ext cx="1117948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 smtClean="0"/>
              <a:t>History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 smtClean="0"/>
              <a:t>1960 to </a:t>
            </a:r>
            <a:r>
              <a:rPr lang="en-GB" sz="2800" b="1" dirty="0" smtClean="0"/>
              <a:t>1999</a:t>
            </a:r>
            <a:r>
              <a:rPr lang="en-GB" sz="2800" b="1" dirty="0" smtClean="0"/>
              <a:t> </a:t>
            </a:r>
            <a:r>
              <a:rPr lang="en-GB" sz="2800" b="1" dirty="0" smtClean="0"/>
              <a:t>: </a:t>
            </a:r>
            <a:r>
              <a:rPr lang="en-GB" sz="2800" dirty="0" smtClean="0"/>
              <a:t>slag landfilling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b="1" dirty="0"/>
              <a:t>1999 </a:t>
            </a:r>
            <a:r>
              <a:rPr lang="en-GB" sz="2800" dirty="0"/>
              <a:t>: European Directive “Waste landfilling”</a:t>
            </a:r>
            <a:endParaRPr lang="en-GB" sz="2800" b="1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800" b="1" dirty="0"/>
              <a:t>2006 : </a:t>
            </a:r>
            <a:r>
              <a:rPr lang="en-GB" sz="2800" dirty="0"/>
              <a:t>the process changes, slag is treated and recycled for construction</a:t>
            </a:r>
          </a:p>
          <a:p>
            <a:pPr>
              <a:spcAft>
                <a:spcPts val="600"/>
              </a:spcAft>
            </a:pPr>
            <a:r>
              <a:rPr lang="en-GB" sz="2800" dirty="0" smtClean="0"/>
              <a:t>Need </a:t>
            </a:r>
            <a:r>
              <a:rPr lang="en-GB" sz="2800" dirty="0"/>
              <a:t>to deal with slag produced </a:t>
            </a:r>
            <a:r>
              <a:rPr lang="en-GB" sz="2800" b="1" dirty="0"/>
              <a:t>before 2006 </a:t>
            </a:r>
            <a:r>
              <a:rPr lang="en-GB" sz="2800" dirty="0" smtClean="0"/>
              <a:t>which can’t be recycled</a:t>
            </a:r>
          </a:p>
          <a:p>
            <a:pPr marL="1828800" lvl="3" indent="-457200">
              <a:buFont typeface="Courier New" panose="02070309020205020404" pitchFamily="49" charset="0"/>
              <a:buChar char="o"/>
              <a:defRPr/>
            </a:pPr>
            <a:r>
              <a:rPr lang="en-GB" sz="2800" dirty="0" smtClean="0"/>
              <a:t>Too high </a:t>
            </a:r>
            <a:r>
              <a:rPr lang="en-GB" sz="2800" b="1" dirty="0" smtClean="0"/>
              <a:t>chromium</a:t>
            </a:r>
            <a:r>
              <a:rPr lang="en-GB" sz="2800" dirty="0" smtClean="0"/>
              <a:t> contents</a:t>
            </a:r>
          </a:p>
          <a:p>
            <a:pPr marL="1828800" lvl="3" indent="-457200">
              <a:buFont typeface="Courier New" panose="02070309020205020404" pitchFamily="49" charset="0"/>
              <a:buChar char="o"/>
              <a:defRPr/>
            </a:pPr>
            <a:r>
              <a:rPr lang="en-GB" sz="2800" dirty="0" smtClean="0"/>
              <a:t>Risk of</a:t>
            </a:r>
            <a:r>
              <a:rPr lang="en-GB" sz="2800" b="1" dirty="0" smtClean="0"/>
              <a:t> transfer </a:t>
            </a:r>
            <a:r>
              <a:rPr lang="en-GB" sz="2800" dirty="0" smtClean="0"/>
              <a:t>toward water or soils</a:t>
            </a:r>
          </a:p>
          <a:p>
            <a:pPr marL="1828800" lvl="3" indent="-457200">
              <a:buFont typeface="Courier New" panose="02070309020205020404" pitchFamily="49" charset="0"/>
              <a:buChar char="o"/>
              <a:defRPr/>
            </a:pPr>
            <a:r>
              <a:rPr lang="en-GB" sz="2800" dirty="0" smtClean="0"/>
              <a:t>A</a:t>
            </a:r>
            <a:r>
              <a:rPr lang="en-GB" sz="2800" b="1" dirty="0" smtClean="0"/>
              <a:t> too large volume </a:t>
            </a:r>
            <a:r>
              <a:rPr lang="en-GB" sz="2800" dirty="0" smtClean="0"/>
              <a:t>to be transported and treated (&gt;40000m</a:t>
            </a:r>
            <a:r>
              <a:rPr lang="en-GB" sz="2800" baseline="30000" dirty="0" smtClean="0"/>
              <a:t>3</a:t>
            </a:r>
            <a:r>
              <a:rPr lang="en-GB" sz="2800" dirty="0" smtClean="0"/>
              <a:t>)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è"/>
              <a:defRPr/>
            </a:pPr>
            <a:r>
              <a:rPr lang="en-GB" sz="2800" dirty="0" smtClean="0">
                <a:sym typeface="Wingdings" panose="05000000000000000000" pitchFamily="2" charset="2"/>
              </a:rPr>
              <a:t>Need to know the </a:t>
            </a:r>
            <a:r>
              <a:rPr lang="en-GB" sz="2800" b="1" dirty="0" smtClean="0">
                <a:sym typeface="Wingdings" panose="05000000000000000000" pitchFamily="2" charset="2"/>
              </a:rPr>
              <a:t>long term behaviour </a:t>
            </a:r>
            <a:r>
              <a:rPr lang="en-GB" sz="2800" dirty="0" smtClean="0">
                <a:sym typeface="Wingdings" panose="05000000000000000000" pitchFamily="2" charset="2"/>
              </a:rPr>
              <a:t>of the material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è"/>
              <a:defRPr/>
            </a:pPr>
            <a:r>
              <a:rPr lang="en-GB" sz="2800" dirty="0" smtClean="0">
                <a:sym typeface="Wingdings" panose="05000000000000000000" pitchFamily="2" charset="2"/>
              </a:rPr>
              <a:t>Phytostabilisation project</a:t>
            </a: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881607"/>
              </p:ext>
            </p:extLst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0" name="Rectangle 19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39" y="614727"/>
            <a:ext cx="8736325" cy="2481287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7</a:t>
            </a:fld>
            <a:endParaRPr lang="fr-FR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957726"/>
              </p:ext>
            </p:extLst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pic>
        <p:nvPicPr>
          <p:cNvPr id="22" name="Espace réservé du contenu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8"/>
          <a:stretch/>
        </p:blipFill>
        <p:spPr>
          <a:xfrm>
            <a:off x="2533646" y="3410379"/>
            <a:ext cx="7115109" cy="331109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29990" y="3187522"/>
            <a:ext cx="582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2016 : </a:t>
            </a:r>
            <a:r>
              <a:rPr lang="en-GB" sz="2800" dirty="0" smtClean="0"/>
              <a:t>reshaping</a:t>
            </a:r>
            <a:r>
              <a:rPr lang="fr-FR" sz="2800" dirty="0" smtClean="0"/>
              <a:t> </a:t>
            </a:r>
            <a:r>
              <a:rPr lang="fr-FR" sz="2800" dirty="0" smtClean="0"/>
              <a:t>of the site</a:t>
            </a:r>
            <a:endParaRPr lang="fr-FR" sz="2800" dirty="0"/>
          </a:p>
        </p:txBody>
      </p:sp>
      <p:sp>
        <p:nvSpPr>
          <p:cNvPr id="11" name="Flèche vers le bas 10"/>
          <p:cNvSpPr/>
          <p:nvPr/>
        </p:nvSpPr>
        <p:spPr>
          <a:xfrm>
            <a:off x="5741847" y="2884281"/>
            <a:ext cx="688137" cy="79244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197531" y="5065927"/>
            <a:ext cx="5320938" cy="70998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976179" y="5366290"/>
            <a:ext cx="12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200 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2821577" y="4479446"/>
            <a:ext cx="6696892" cy="661851"/>
          </a:xfrm>
          <a:custGeom>
            <a:avLst/>
            <a:gdLst>
              <a:gd name="connsiteX0" fmla="*/ 6696892 w 6696892"/>
              <a:gd name="connsiteY0" fmla="*/ 661851 h 661851"/>
              <a:gd name="connsiteX1" fmla="*/ 2769326 w 6696892"/>
              <a:gd name="connsiteY1" fmla="*/ 209006 h 661851"/>
              <a:gd name="connsiteX2" fmla="*/ 1140823 w 6696892"/>
              <a:gd name="connsiteY2" fmla="*/ 104503 h 661851"/>
              <a:gd name="connsiteX3" fmla="*/ 0 w 6696892"/>
              <a:gd name="connsiteY3" fmla="*/ 0 h 66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6892" h="661851">
                <a:moveTo>
                  <a:pt x="6696892" y="661851"/>
                </a:moveTo>
                <a:lnTo>
                  <a:pt x="2769326" y="209006"/>
                </a:lnTo>
                <a:cubicBezTo>
                  <a:pt x="1843314" y="116115"/>
                  <a:pt x="1602377" y="139337"/>
                  <a:pt x="1140823" y="104503"/>
                </a:cubicBezTo>
                <a:cubicBezTo>
                  <a:pt x="679269" y="69669"/>
                  <a:pt x="339634" y="34834"/>
                  <a:pt x="0" y="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2188524" y="409391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ED7D31"/>
                </a:solidFill>
              </a:rPr>
              <a:t>A47 highway</a:t>
            </a:r>
            <a:endParaRPr lang="en-GB" b="1" dirty="0">
              <a:solidFill>
                <a:srgbClr val="ED7D31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2582468" y="4636641"/>
            <a:ext cx="7023086" cy="771383"/>
          </a:xfrm>
          <a:custGeom>
            <a:avLst/>
            <a:gdLst>
              <a:gd name="connsiteX0" fmla="*/ 7023086 w 7023086"/>
              <a:gd name="connsiteY0" fmla="*/ 771383 h 771383"/>
              <a:gd name="connsiteX1" fmla="*/ 5011406 w 7023086"/>
              <a:gd name="connsiteY1" fmla="*/ 423040 h 771383"/>
              <a:gd name="connsiteX2" fmla="*/ 3731246 w 7023086"/>
              <a:gd name="connsiteY2" fmla="*/ 292411 h 771383"/>
              <a:gd name="connsiteX3" fmla="*/ 2390126 w 7023086"/>
              <a:gd name="connsiteY3" fmla="*/ 144366 h 771383"/>
              <a:gd name="connsiteX4" fmla="*/ 1040298 w 7023086"/>
              <a:gd name="connsiteY4" fmla="*/ 57280 h 771383"/>
              <a:gd name="connsiteX5" fmla="*/ 134606 w 7023086"/>
              <a:gd name="connsiteY5" fmla="*/ 5028 h 771383"/>
              <a:gd name="connsiteX6" fmla="*/ 21395 w 7023086"/>
              <a:gd name="connsiteY6" fmla="*/ 5028 h 771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3086" h="771383">
                <a:moveTo>
                  <a:pt x="7023086" y="771383"/>
                </a:moveTo>
                <a:cubicBezTo>
                  <a:pt x="6291566" y="637126"/>
                  <a:pt x="5560046" y="502869"/>
                  <a:pt x="5011406" y="423040"/>
                </a:cubicBezTo>
                <a:cubicBezTo>
                  <a:pt x="4462766" y="343211"/>
                  <a:pt x="3731246" y="292411"/>
                  <a:pt x="3731246" y="292411"/>
                </a:cubicBezTo>
                <a:cubicBezTo>
                  <a:pt x="3294366" y="245965"/>
                  <a:pt x="2838617" y="183554"/>
                  <a:pt x="2390126" y="144366"/>
                </a:cubicBezTo>
                <a:cubicBezTo>
                  <a:pt x="1941635" y="105178"/>
                  <a:pt x="1040298" y="57280"/>
                  <a:pt x="1040298" y="57280"/>
                </a:cubicBezTo>
                <a:lnTo>
                  <a:pt x="134606" y="5028"/>
                </a:lnTo>
                <a:cubicBezTo>
                  <a:pt x="-35211" y="-3681"/>
                  <a:pt x="-6908" y="673"/>
                  <a:pt x="21395" y="5028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 rot="248226">
            <a:off x="3143374" y="4681495"/>
            <a:ext cx="116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F0"/>
                </a:solidFill>
              </a:rPr>
              <a:t>Gier river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3" name="Rectangle 22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8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2" y="4152900"/>
            <a:ext cx="8652182" cy="20085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7680" y="5132105"/>
            <a:ext cx="3608070" cy="874854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87680" y="1063953"/>
            <a:ext cx="302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Reshaping in 2016</a:t>
            </a:r>
            <a:endParaRPr lang="en-GB" sz="2800" b="1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1654356" y="4073017"/>
            <a:ext cx="827860" cy="672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051402" y="4933337"/>
            <a:ext cx="923925" cy="447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666857" y="5353083"/>
            <a:ext cx="339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Sand, refractory bricks, various steel making wastes, rubble</a:t>
            </a:r>
            <a:endParaRPr lang="en-GB" sz="2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276226" y="3691265"/>
            <a:ext cx="1400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Coarse slag</a:t>
            </a:r>
            <a:endParaRPr lang="en-GB" sz="2000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569610"/>
              </p:ext>
            </p:extLst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cxnSp>
        <p:nvCxnSpPr>
          <p:cNvPr id="25" name="Connecteur droit avec flèche 24"/>
          <p:cNvCxnSpPr>
            <a:stCxn id="26" idx="4"/>
          </p:cNvCxnSpPr>
          <p:nvPr/>
        </p:nvCxnSpPr>
        <p:spPr>
          <a:xfrm>
            <a:off x="2666857" y="3440726"/>
            <a:ext cx="276097" cy="11063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1544639" y="2502000"/>
            <a:ext cx="2244436" cy="9387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/>
          <p:cNvSpPr txBox="1"/>
          <p:nvPr/>
        </p:nvSpPr>
        <p:spPr>
          <a:xfrm>
            <a:off x="1705784" y="2629370"/>
            <a:ext cx="192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Sieved fine slag </a:t>
            </a:r>
          </a:p>
          <a:p>
            <a:pPr algn="ctr"/>
            <a:r>
              <a:rPr lang="en-GB" sz="2000" dirty="0"/>
              <a:t>(ø &lt; </a:t>
            </a:r>
            <a:r>
              <a:rPr lang="en-GB" sz="2000" dirty="0" smtClean="0"/>
              <a:t>40 mm)</a:t>
            </a:r>
            <a:endParaRPr lang="en-GB" sz="20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0" y="6161448"/>
            <a:ext cx="12192000" cy="701405"/>
            <a:chOff x="0" y="6161448"/>
            <a:chExt cx="12192000" cy="701405"/>
          </a:xfrm>
        </p:grpSpPr>
        <p:sp>
          <p:nvSpPr>
            <p:cNvPr id="23" name="Rectangle 22"/>
            <p:cNvSpPr/>
            <p:nvPr/>
          </p:nvSpPr>
          <p:spPr>
            <a:xfrm>
              <a:off x="0" y="6161448"/>
              <a:ext cx="12192000" cy="701405"/>
            </a:xfrm>
            <a:prstGeom prst="rect">
              <a:avLst/>
            </a:prstGeom>
            <a:solidFill>
              <a:srgbClr val="EA52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9" y="6200765"/>
              <a:ext cx="1728766" cy="622770"/>
            </a:xfrm>
            <a:prstGeom prst="rect">
              <a:avLst/>
            </a:prstGeom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30C7-F233-480A-BE0D-6EEC714F9E3D}" type="slidenum">
              <a:rPr lang="fr-FR" b="1" smtClean="0">
                <a:solidFill>
                  <a:schemeClr val="bg1"/>
                </a:solidFill>
              </a:rPr>
              <a:t>9</a:t>
            </a:fld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2" y="4152900"/>
            <a:ext cx="8652182" cy="20085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7680" y="5132105"/>
            <a:ext cx="3608070" cy="874854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" name="Connecteur droit avec flèche 10"/>
          <p:cNvCxnSpPr>
            <a:stCxn id="26" idx="4"/>
          </p:cNvCxnSpPr>
          <p:nvPr/>
        </p:nvCxnSpPr>
        <p:spPr>
          <a:xfrm>
            <a:off x="2666857" y="3440726"/>
            <a:ext cx="276097" cy="11063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654356" y="4073017"/>
            <a:ext cx="827860" cy="672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051402" y="4933337"/>
            <a:ext cx="923925" cy="447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666857" y="5353083"/>
            <a:ext cx="339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Sand, refractory bricks, various steel making wastes, rubble</a:t>
            </a:r>
            <a:endParaRPr lang="en-GB" sz="2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276226" y="3691265"/>
            <a:ext cx="1400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Coarse slag</a:t>
            </a:r>
            <a:endParaRPr lang="en-GB" sz="2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705784" y="2629370"/>
            <a:ext cx="192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Sieved fine slag </a:t>
            </a:r>
          </a:p>
          <a:p>
            <a:pPr algn="ctr"/>
            <a:r>
              <a:rPr lang="en-GB" sz="2000" dirty="0"/>
              <a:t>(ø &lt; </a:t>
            </a:r>
            <a:r>
              <a:rPr lang="en-GB" sz="2000" dirty="0" smtClean="0"/>
              <a:t>40 mm)</a:t>
            </a:r>
            <a:endParaRPr lang="en-GB" sz="2000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547392"/>
              </p:ext>
            </p:extLst>
          </p:nvPr>
        </p:nvGraphicFramePr>
        <p:xfrm>
          <a:off x="0" y="-1"/>
          <a:ext cx="12192000" cy="7850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938333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8743647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331338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048194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45964802"/>
                    </a:ext>
                  </a:extLst>
                </a:gridCol>
              </a:tblGrid>
              <a:tr h="78509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I. Context</a:t>
                      </a:r>
                      <a:endParaRPr lang="en-GB" sz="2000" dirty="0"/>
                    </a:p>
                  </a:txBody>
                  <a:tcPr anchor="ctr">
                    <a:solidFill>
                      <a:srgbClr val="EA52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II.</a:t>
                      </a:r>
                      <a:r>
                        <a:rPr lang="en-GB" sz="2000" b="0" baseline="0" dirty="0" smtClean="0"/>
                        <a:t> Field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III. Laboratory analyses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IV. Experimental tests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/>
                        <a:t>V. Conclusions</a:t>
                      </a:r>
                      <a:r>
                        <a:rPr lang="en-GB" sz="2000" b="0" baseline="0" dirty="0" smtClean="0"/>
                        <a:t> and prospects</a:t>
                      </a:r>
                      <a:endParaRPr lang="en-GB" sz="2000" b="0" dirty="0"/>
                    </a:p>
                  </a:txBody>
                  <a:tcPr anchor="ctr">
                    <a:solidFill>
                      <a:srgbClr val="F6A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44634"/>
                  </a:ext>
                </a:extLst>
              </a:tr>
            </a:tbl>
          </a:graphicData>
        </a:graphic>
      </p:graphicFrame>
      <p:sp>
        <p:nvSpPr>
          <p:cNvPr id="25" name="ZoneTexte 24"/>
          <p:cNvSpPr txBox="1"/>
          <p:nvPr/>
        </p:nvSpPr>
        <p:spPr>
          <a:xfrm>
            <a:off x="3881336" y="1811595"/>
            <a:ext cx="8073958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 smtClean="0">
                <a:sym typeface="Wingdings" panose="05000000000000000000" pitchFamily="2" charset="2"/>
              </a:rPr>
              <a:t>How to characterise such a large surface ?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 smtClean="0">
                <a:sym typeface="Wingdings" panose="05000000000000000000" pitchFamily="2" charset="2"/>
              </a:rPr>
              <a:t>Sampling and laboratory analyses  costly and time consuming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800" dirty="0" smtClean="0">
                <a:sym typeface="Wingdings" panose="05000000000000000000" pitchFamily="2" charset="2"/>
              </a:rPr>
              <a:t>Field analyses  less precise, but much quicker</a:t>
            </a:r>
          </a:p>
        </p:txBody>
      </p:sp>
      <p:sp>
        <p:nvSpPr>
          <p:cNvPr id="26" name="Ellipse 25"/>
          <p:cNvSpPr/>
          <p:nvPr/>
        </p:nvSpPr>
        <p:spPr>
          <a:xfrm>
            <a:off x="1544639" y="2502000"/>
            <a:ext cx="2244436" cy="9387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460952" y="1211939"/>
            <a:ext cx="560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2800" dirty="0">
                <a:solidFill>
                  <a:prstClr val="black"/>
                </a:solidFill>
              </a:rPr>
              <a:t>Study focused on the </a:t>
            </a:r>
            <a:r>
              <a:rPr lang="en-GB" sz="2800" b="1" dirty="0">
                <a:solidFill>
                  <a:prstClr val="black"/>
                </a:solidFill>
              </a:rPr>
              <a:t>upper layer </a:t>
            </a:r>
            <a:r>
              <a:rPr lang="en-GB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6</a:t>
            </a:r>
            <a:r>
              <a:rPr lang="fr-FR" baseline="30000" dirty="0">
                <a:solidFill>
                  <a:schemeClr val="bg1"/>
                </a:solidFill>
              </a:rPr>
              <a:t>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Slag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Valorsiation</a:t>
            </a:r>
            <a:r>
              <a:rPr lang="fr-FR" dirty="0">
                <a:solidFill>
                  <a:schemeClr val="bg1"/>
                </a:solidFill>
              </a:rPr>
              <a:t> Symposium, Mechelen, </a:t>
            </a:r>
            <a:r>
              <a:rPr lang="fr-FR" dirty="0" err="1">
                <a:solidFill>
                  <a:schemeClr val="bg1"/>
                </a:solidFill>
              </a:rPr>
              <a:t>Belgium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7739</TotalTime>
  <Words>3333</Words>
  <Application>Microsoft Office PowerPoint</Application>
  <PresentationFormat>Grand écran</PresentationFormat>
  <Paragraphs>641</Paragraphs>
  <Slides>45</Slides>
  <Notes>40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Wingdings</vt:lpstr>
      <vt:lpstr>Thème Office</vt:lpstr>
      <vt:lpstr>Evolution of chemical, mineralogical and magnetic properties of electric arc furnace slag over weathering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Thanks for your attention</vt:lpstr>
      <vt:lpstr>References</vt:lpstr>
      <vt:lpstr>Principal Components Analyses</vt:lpstr>
      <vt:lpstr>Présentation PowerPoint</vt:lpstr>
    </vt:vector>
  </TitlesOfParts>
  <Company>UJM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Maud Herbelin</dc:creator>
  <cp:lastModifiedBy>Maud Herbelin</cp:lastModifiedBy>
  <cp:revision>229</cp:revision>
  <dcterms:created xsi:type="dcterms:W3CDTF">2019-03-20T15:19:10Z</dcterms:created>
  <dcterms:modified xsi:type="dcterms:W3CDTF">2019-04-02T21:16:30Z</dcterms:modified>
</cp:coreProperties>
</file>